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rts/colors1.xml" ContentType="application/vnd.ms-office.chartcolorstyl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051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3" r:id="rId3"/>
    <p:sldId id="375" r:id="rId4"/>
    <p:sldId id="314" r:id="rId5"/>
    <p:sldId id="316" r:id="rId6"/>
    <p:sldId id="317" r:id="rId7"/>
    <p:sldId id="318" r:id="rId8"/>
    <p:sldId id="309" r:id="rId9"/>
    <p:sldId id="310" r:id="rId10"/>
    <p:sldId id="311" r:id="rId11"/>
    <p:sldId id="374" r:id="rId12"/>
    <p:sldId id="313" r:id="rId13"/>
    <p:sldId id="346" r:id="rId14"/>
    <p:sldId id="384" r:id="rId15"/>
    <p:sldId id="348" r:id="rId16"/>
    <p:sldId id="381" r:id="rId17"/>
    <p:sldId id="379" r:id="rId18"/>
    <p:sldId id="380" r:id="rId19"/>
    <p:sldId id="376" r:id="rId20"/>
    <p:sldId id="378" r:id="rId21"/>
    <p:sldId id="382" r:id="rId22"/>
    <p:sldId id="383" r:id="rId23"/>
    <p:sldId id="373" r:id="rId2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>
          <p15:clr>
            <a:srgbClr val="A4A3A4"/>
          </p15:clr>
        </p15:guide>
        <p15:guide id="4" pos="29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3366CC"/>
    <a:srgbClr val="003399"/>
    <a:srgbClr val="0066FF"/>
    <a:srgbClr val="3333CC"/>
    <a:srgbClr val="3333FF"/>
    <a:srgbClr val="0000FF"/>
    <a:srgbClr val="FF6600"/>
    <a:srgbClr val="00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34578" autoAdjust="0"/>
    <p:restoredTop sz="95396" autoAdjust="0"/>
  </p:normalViewPr>
  <p:slideViewPr>
    <p:cSldViewPr>
      <p:cViewPr varScale="1">
        <p:scale>
          <a:sx n="66" d="100"/>
          <a:sy n="66" d="100"/>
        </p:scale>
        <p:origin x="-1876" y="-68"/>
      </p:cViewPr>
      <p:guideLst>
        <p:guide orient="horz" pos="2160"/>
        <p:guide orient="horz" pos="2260"/>
        <p:guide pos="2880"/>
        <p:guide pos="2980"/>
      </p:guideLst>
    </p:cSldViewPr>
  </p:slideViewPr>
  <p:outlineViewPr>
    <p:cViewPr>
      <p:scale>
        <a:sx n="33" d="100"/>
        <a:sy n="33" d="100"/>
      </p:scale>
      <p:origin x="270" y="14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221" y="8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2190669520147928E-2"/>
          <c:y val="1.3097871081017343E-2"/>
          <c:w val="0.96195830019289963"/>
          <c:h val="0.8547919674603012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1.5007396072898692E-2"/>
                  <c:y val="-3.0371590949994611E-2"/>
                </c:manualLayout>
              </c:layout>
              <c:showVal val="1"/>
            </c:dLbl>
            <c:dLbl>
              <c:idx val="1"/>
              <c:layout>
                <c:manualLayout>
                  <c:x val="2.7101340655820844E-3"/>
                  <c:y val="-2.5396647642511212E-2"/>
                </c:manualLayout>
              </c:layout>
              <c:showVal val="1"/>
            </c:dLbl>
            <c:dLbl>
              <c:idx val="2"/>
              <c:layout>
                <c:manualLayout>
                  <c:x val="1.6029031708798182E-2"/>
                  <c:y val="-2.0108745645574917E-2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0.152</c:v>
                </c:pt>
                <c:pt idx="1">
                  <c:v>8.3000000000000004E-2</c:v>
                </c:pt>
                <c:pt idx="2">
                  <c:v>0.16200000000000001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1.6028916969845226E-2"/>
                  <c:y val="-3.8094971463767072E-2"/>
                </c:manualLayout>
              </c:layout>
              <c:showVal val="1"/>
            </c:dLbl>
            <c:dLbl>
              <c:idx val="1"/>
              <c:layout>
                <c:manualLayout>
                  <c:x val="5.8287388031992892E-3"/>
                  <c:y val="-5.58726248135255E-2"/>
                </c:manualLayout>
              </c:layout>
              <c:showVal val="1"/>
            </c:dLbl>
            <c:dLbl>
              <c:idx val="2"/>
              <c:layout>
                <c:manualLayout>
                  <c:x val="7.2859235039991954E-3"/>
                  <c:y val="-4.0634636228018418E-2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0.0%</c:formatCode>
                <c:ptCount val="3"/>
                <c:pt idx="0">
                  <c:v>6.0000000000000001E-3</c:v>
                </c:pt>
                <c:pt idx="1">
                  <c:v>6.0000000000000001E-3</c:v>
                </c:pt>
                <c:pt idx="2">
                  <c:v>6.0000000000000001E-3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9.4851481979388152E-3"/>
                  <c:y val="-6.2188075371175724E-3"/>
                </c:manualLayout>
              </c:layout>
              <c:showVal val="1"/>
            </c:dLbl>
            <c:dLbl>
              <c:idx val="1"/>
              <c:layout>
                <c:manualLayout>
                  <c:x val="8.1301346478031746E-3"/>
                  <c:y val="-3.7313432835821272E-3"/>
                </c:manualLayout>
              </c:layout>
              <c:showVal val="1"/>
            </c:dLbl>
            <c:dLbl>
              <c:idx val="2"/>
              <c:layout>
                <c:manualLayout>
                  <c:x val="-5.4200542005420124E-3"/>
                  <c:y val="-9.950150820699822E-3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Лист1!$D$2:$D$4</c:f>
              <c:numCache>
                <c:formatCode>0.0%</c:formatCode>
                <c:ptCount val="3"/>
                <c:pt idx="0">
                  <c:v>0.84099999999999997</c:v>
                </c:pt>
                <c:pt idx="1">
                  <c:v>0.91</c:v>
                </c:pt>
                <c:pt idx="2">
                  <c:v>0.83</c:v>
                </c:pt>
              </c:numCache>
            </c:numRef>
          </c:val>
        </c:ser>
        <c:gapWidth val="80"/>
        <c:shape val="cylinder"/>
        <c:axId val="100600448"/>
        <c:axId val="100626816"/>
        <c:axId val="0"/>
      </c:bar3DChart>
      <c:catAx>
        <c:axId val="10060044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00626816"/>
        <c:crosses val="autoZero"/>
        <c:auto val="1"/>
        <c:lblAlgn val="ctr"/>
        <c:lblOffset val="100"/>
      </c:catAx>
      <c:valAx>
        <c:axId val="100626816"/>
        <c:scaling>
          <c:orientation val="minMax"/>
          <c:max val="1"/>
        </c:scaling>
        <c:delete val="1"/>
        <c:axPos val="l"/>
        <c:numFmt formatCode="0.0%" sourceLinked="0"/>
        <c:majorTickMark val="none"/>
        <c:tickLblPos val="none"/>
        <c:crossAx val="100600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2593152418447734E-2"/>
          <c:y val="0.8923183861644477"/>
          <c:w val="0.89999997741012105"/>
          <c:h val="6.7491400746003655E-2"/>
        </c:manualLayout>
      </c:layout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>
        <c:manualLayout>
          <c:layoutTarget val="inner"/>
          <c:xMode val="edge"/>
          <c:yMode val="edge"/>
          <c:x val="0.28834793807217446"/>
          <c:y val="0.11535396617089447"/>
          <c:w val="1"/>
          <c:h val="0.6614173228346454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Lbls>
            <c:dLbl>
              <c:idx val="0"/>
              <c:layout>
                <c:manualLayout>
                  <c:x val="-8.4142451351821523E-2"/>
                  <c:y val="-2.55054316127150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Общегосударственные </a:t>
                    </a:r>
                    <a:r>
                      <a:rPr lang="ru-RU" dirty="0"/>
                      <a:t>вопросы </a:t>
                    </a:r>
                    <a:r>
                      <a:rPr lang="ru-RU" dirty="0" smtClean="0"/>
                      <a:t>24,4%</a:t>
                    </a:r>
                    <a:endParaRPr lang="ru-RU" dirty="0"/>
                  </a:p>
                </c:rich>
              </c:tx>
              <c:showVal val="1"/>
              <c:showCatName val="1"/>
              <c:separator> </c:separator>
            </c:dLbl>
            <c:dLbl>
              <c:idx val="1"/>
              <c:layout>
                <c:manualLayout>
                  <c:x val="4.3668683908336482E-2"/>
                  <c:y val="-1.5096602508019832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  <c:showCatName val="1"/>
              <c:separator> </c:separator>
            </c:dLbl>
            <c:dLbl>
              <c:idx val="2"/>
              <c:layout>
                <c:manualLayout>
                  <c:x val="9.3332680086228512E-2"/>
                  <c:y val="-0.2610708296879590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Национальная безопасность и правоохр. деятельность 0,5%</a:t>
                    </a:r>
                  </a:p>
                </c:rich>
              </c:tx>
              <c:numFmt formatCode="0.0%" sourceLinked="0"/>
              <c:spPr/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1332192483925466"/>
                  <c:y val="2.0128864100320783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Национальная экономика </a:t>
                    </a:r>
                    <a:r>
                      <a:rPr lang="en-US" baseline="0" dirty="0" smtClean="0"/>
                      <a:t>5%</a:t>
                    </a:r>
                  </a:p>
                </c:rich>
              </c:tx>
              <c:dLblPos val="bestFit"/>
              <c:showVal val="1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4.7347073165070613E-2"/>
                  <c:y val="5.2471201516477106E-2"/>
                </c:manualLayout>
              </c:layout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1773202566366002"/>
                  <c:y val="0.10149023038786818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Образование </a:t>
                    </a:r>
                    <a:r>
                      <a:rPr lang="en-US" baseline="0" dirty="0" smtClean="0"/>
                      <a:t>0</a:t>
                    </a:r>
                    <a:r>
                      <a:rPr lang="ru-RU" baseline="0" dirty="0" smtClean="0"/>
                      <a:t>,2</a:t>
                    </a:r>
                    <a:r>
                      <a:rPr lang="en-US" baseline="0" dirty="0" smtClean="0"/>
                      <a:t>%</a:t>
                    </a:r>
                  </a:p>
                </c:rich>
              </c:tx>
              <c:dLblPos val="bestFit"/>
              <c:showVal val="1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0.18393110236220703"/>
                  <c:y val="0.1509129848352323"/>
                </c:manualLayout>
              </c:layout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2592561530018504"/>
                  <c:y val="7.024934383202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Социальная </a:t>
                    </a:r>
                    <a:r>
                      <a:rPr lang="ru-RU" dirty="0"/>
                      <a:t>политика 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1496859904387798"/>
                  <c:y val="-4.5491579177602721E-2"/>
                </c:manualLayout>
              </c:layout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7.7035104986876823E-2"/>
                  <c:y val="-0.22071267133275008"/>
                </c:manualLayout>
              </c:layout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5.8737201242872933E-2"/>
                  <c:y val="0.14251207729468587"/>
                </c:manualLayout>
              </c:layout>
              <c:dLblPos val="bestFit"/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6.6853962910931194E-2"/>
                  <c:y val="8.5748697173722868E-2"/>
                </c:manualLayout>
              </c:layout>
              <c:dLblPos val="bestFit"/>
              <c:showVal val="1"/>
              <c:showCatName val="1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47309886715094"/>
                      <c:h val="0.19371980676328501"/>
                    </c:manualLayout>
                  </c15:layout>
                </c:ext>
              </c:extLst>
            </c:dLbl>
            <c:dLbl>
              <c:idx val="12"/>
              <c:layout>
                <c:manualLayout>
                  <c:x val="4.7400611620795806E-2"/>
                  <c:y val="-0.12077294685990372"/>
                </c:manualLayout>
              </c:layout>
              <c:dLblPos val="bestFit"/>
              <c:showVal val="1"/>
              <c:showCatName val="1"/>
              <c:separator> </c:separator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dLblPos val="outEnd"/>
            <c:showVal val="1"/>
            <c:showCatName val="1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правоохр.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Межбюджетные трансферты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>
                  <c:v>0.439</c:v>
                </c:pt>
                <c:pt idx="1">
                  <c:v>1E-3</c:v>
                </c:pt>
                <c:pt idx="2">
                  <c:v>3.0000000000000001E-3</c:v>
                </c:pt>
                <c:pt idx="3">
                  <c:v>7.1999999999999995E-2</c:v>
                </c:pt>
                <c:pt idx="4">
                  <c:v>3.7999999999999999E-2</c:v>
                </c:pt>
                <c:pt idx="5">
                  <c:v>2E-3</c:v>
                </c:pt>
                <c:pt idx="6">
                  <c:v>0.26100000000000001</c:v>
                </c:pt>
                <c:pt idx="7">
                  <c:v>7.0000000000000001E-3</c:v>
                </c:pt>
                <c:pt idx="8">
                  <c:v>0.14899999999999999</c:v>
                </c:pt>
                <c:pt idx="9">
                  <c:v>2.8000000000000001E-2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solidFill>
      <a:schemeClr val="accent6">
        <a:lumMod val="40000"/>
        <a:lumOff val="60000"/>
      </a:schemeClr>
    </a:solidFill>
    <a:effectLst>
      <a:glow rad="228600">
        <a:schemeClr val="accent1">
          <a:satMod val="175000"/>
          <a:alpha val="40000"/>
        </a:schemeClr>
      </a:glow>
      <a:softEdge rad="317500"/>
    </a:effectLst>
  </c:spPr>
  <c:txPr>
    <a:bodyPr/>
    <a:lstStyle/>
    <a:p>
      <a:pPr>
        <a:defRPr sz="16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 на выравнивание бюджетной обеспеченности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 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10960.1</c:v>
                </c:pt>
                <c:pt idx="1">
                  <c:v>11132.3</c:v>
                </c:pt>
                <c:pt idx="2">
                  <c:v>11247.6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Иные виды межбюджетных трансфертов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 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27269.4</c:v>
                </c:pt>
                <c:pt idx="1">
                  <c:v>30202</c:v>
                </c:pt>
                <c:pt idx="2">
                  <c:v>26476.1</c:v>
                </c:pt>
              </c:numCache>
            </c:numRef>
          </c:val>
        </c:ser>
        <c:dLbls>
          <c:showVal val="1"/>
        </c:dLbls>
        <c:shape val="cylinder"/>
        <c:axId val="109211648"/>
        <c:axId val="109213184"/>
        <c:axId val="109098304"/>
      </c:bar3DChart>
      <c:catAx>
        <c:axId val="109211648"/>
        <c:scaling>
          <c:orientation val="minMax"/>
        </c:scaling>
        <c:axPos val="b"/>
        <c:majorTickMark val="none"/>
        <c:tickLblPos val="nextTo"/>
        <c:crossAx val="109213184"/>
        <c:crosses val="autoZero"/>
        <c:auto val="1"/>
        <c:lblAlgn val="ctr"/>
        <c:lblOffset val="100"/>
      </c:catAx>
      <c:valAx>
        <c:axId val="109213184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09211648"/>
        <c:crosses val="autoZero"/>
        <c:crossBetween val="between"/>
      </c:valAx>
      <c:serAx>
        <c:axId val="109098304"/>
        <c:scaling>
          <c:orientation val="minMax"/>
        </c:scaling>
        <c:delete val="1"/>
        <c:axPos val="b"/>
        <c:tickLblPos val="none"/>
        <c:crossAx val="109213184"/>
        <c:crosses val="autoZero"/>
      </c:serAx>
    </c:plotArea>
    <c:legend>
      <c:legendPos val="t"/>
      <c:layout/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4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1267.0999999999999</c:v>
                </c:pt>
                <c:pt idx="1">
                  <c:v>1219.9000000000001</c:v>
                </c:pt>
                <c:pt idx="2">
                  <c:v>1223.7</c:v>
                </c:pt>
              </c:numCache>
            </c:numRef>
          </c:val>
        </c:ser>
        <c:dLbls>
          <c:showVal val="1"/>
        </c:dLbls>
        <c:shape val="cylinder"/>
        <c:axId val="109247104"/>
        <c:axId val="109314432"/>
        <c:axId val="109232576"/>
      </c:bar3DChart>
      <c:catAx>
        <c:axId val="109247104"/>
        <c:scaling>
          <c:orientation val="minMax"/>
        </c:scaling>
        <c:axPos val="b"/>
        <c:majorTickMark val="none"/>
        <c:tickLblPos val="nextTo"/>
        <c:crossAx val="109314432"/>
        <c:crosses val="autoZero"/>
        <c:auto val="1"/>
        <c:lblAlgn val="ctr"/>
        <c:lblOffset val="100"/>
      </c:catAx>
      <c:valAx>
        <c:axId val="109314432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109247104"/>
        <c:crosses val="autoZero"/>
        <c:crossBetween val="between"/>
      </c:valAx>
      <c:serAx>
        <c:axId val="109232576"/>
        <c:scaling>
          <c:orientation val="minMax"/>
        </c:scaling>
        <c:delete val="1"/>
        <c:axPos val="b"/>
        <c:majorTickMark val="none"/>
        <c:tickLblPos val="none"/>
        <c:crossAx val="109314432"/>
        <c:crosses val="autoZero"/>
      </c:ser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F1E8D5A-D485-499C-8898-4996F9B23A5A}" type="datetimeFigureOut">
              <a:rPr lang="ru-RU"/>
              <a:pPr>
                <a:defRPr/>
              </a:pPr>
              <a:t>27.05.2025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45B486-6A5B-4CA7-8AD9-96563D03F6A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10601317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2A10D92-0FCF-494B-B431-F62E9B07A4F3}" type="datetimeFigureOut">
              <a:rPr lang="ru-RU"/>
              <a:pPr>
                <a:defRPr/>
              </a:pPr>
              <a:t>27.05.2025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016FBEE-EB56-4671-8639-E0E552D2A74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2248962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698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2112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1962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384920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92635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263940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263940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829431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1" y="115888"/>
            <a:ext cx="7056438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28601" y="6477003"/>
            <a:ext cx="8915400" cy="304800"/>
          </a:xfrm>
          <a:prstGeom prst="rect">
            <a:avLst/>
          </a:prstGeom>
        </p:spPr>
        <p:txBody>
          <a:bodyPr/>
          <a:lstStyle>
            <a:lvl1pPr>
              <a:defRPr sz="902" i="1" spc="225">
                <a:latin typeface="Bookman Old Style" panose="02050604050505020204" pitchFamily="18" charset="0"/>
              </a:defRPr>
            </a:lvl1pPr>
          </a:lstStyle>
          <a:p>
            <a:r>
              <a:rPr lang="ru-RU" altLang="ko-KR" dirty="0" smtClean="0">
                <a:solidFill>
                  <a:srgbClr val="000066"/>
                </a:solidFill>
              </a:rPr>
              <a:t>Департамент образования и молодёжной политики                          2016             </a:t>
            </a:r>
            <a:endParaRPr lang="en-US" altLang="ko-KR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98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228601" y="6477003"/>
            <a:ext cx="8915400" cy="304800"/>
          </a:xfrm>
          <a:prstGeom prst="rect">
            <a:avLst/>
          </a:prstGeom>
        </p:spPr>
        <p:txBody>
          <a:bodyPr/>
          <a:lstStyle>
            <a:lvl1pPr>
              <a:defRPr sz="902" i="1" spc="225">
                <a:latin typeface="Bookman Old Style" panose="02050604050505020204" pitchFamily="18" charset="0"/>
              </a:defRPr>
            </a:lvl1pPr>
          </a:lstStyle>
          <a:p>
            <a:r>
              <a:rPr lang="ru-RU" altLang="ko-KR" dirty="0" smtClean="0">
                <a:solidFill>
                  <a:srgbClr val="000066"/>
                </a:solidFill>
              </a:rPr>
              <a:t>Департамент образования и молодёжной политики                                                           2016     </a:t>
            </a:r>
            <a:endParaRPr lang="en-US" altLang="ko-KR" dirty="0">
              <a:solidFill>
                <a:srgbClr val="000066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100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F78776CC-3825-4617-BA24-42D2F9F4A0A0}" type="datetimeFigureOut">
              <a:rPr lang="ru-RU" smtClean="0">
                <a:solidFill>
                  <a:srgbClr val="EEECE1">
                    <a:shade val="90000"/>
                  </a:srgbClr>
                </a:solidFill>
              </a:rPr>
              <a:pPr>
                <a:defRPr/>
              </a:pPr>
              <a:t>27.05.2025</a:t>
            </a:fld>
            <a:endParaRPr lang="ru-RU" dirty="0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dirty="0">
              <a:solidFill>
                <a:srgbClr val="EEECE1">
                  <a:shade val="90000"/>
                </a:srgb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0CB974B-716E-45B7-A931-3AE7D68A90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077F69E9-B862-4EC9-9048-EFA660FAF6A0}" type="datetimeFigureOut">
              <a:rPr lang="ru-RU" smtClean="0">
                <a:solidFill>
                  <a:srgbClr val="1F497D">
                    <a:shade val="90000"/>
                  </a:srgbClr>
                </a:solidFill>
              </a:rPr>
              <a:pPr>
                <a:defRPr/>
              </a:pPr>
              <a:t>27.05.2025</a:t>
            </a:fld>
            <a:endParaRPr lang="ru-RU" dirty="0">
              <a:solidFill>
                <a:srgbClr val="1F497D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fld id="{E3BF0420-EE46-4BB9-813B-5E49F9F0DBE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ru-RU" dirty="0">
              <a:solidFill>
                <a:srgbClr val="1F497D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-838200" y="990600"/>
            <a:ext cx="914400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5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B284-37AD-4FB4-AE89-343CE4D32A7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14457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-838200" y="990600"/>
            <a:ext cx="914400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5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B284-37AD-4FB4-AE89-343CE4D32A7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14457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-838200" y="990600"/>
            <a:ext cx="914400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5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B284-37AD-4FB4-AE89-343CE4D32A7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xmlns="" val="214457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7B0BE-7C58-47CB-92F8-52224D7A4A2A}" type="datetime1">
              <a:rPr lang="ru-RU" smtClean="0">
                <a:solidFill>
                  <a:srgbClr val="537D0B">
                    <a:lumMod val="50000"/>
                  </a:srgbClr>
                </a:solidFill>
              </a:rPr>
              <a:pPr/>
              <a:t>27.05.2025</a:t>
            </a:fld>
            <a:endParaRPr lang="ru-RU" dirty="0">
              <a:solidFill>
                <a:srgbClr val="537D0B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/>
          <a:lstStyle/>
          <a:p>
            <a:endParaRPr lang="ru-RU" dirty="0">
              <a:solidFill>
                <a:srgbClr val="537D0B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/>
          <a:lstStyle/>
          <a:p>
            <a:fld id="{7550059B-7880-434C-B7AF-FB9C6FE5D10C}" type="slidenum">
              <a:rPr lang="ru-RU" smtClean="0">
                <a:solidFill>
                  <a:srgbClr val="537D0B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37D0B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171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Rectangle 36"/>
          <p:cNvSpPr>
            <a:spLocks noChangeArrowheads="1"/>
          </p:cNvSpPr>
          <p:nvPr/>
        </p:nvSpPr>
        <p:spPr bwMode="ltGray">
          <a:xfrm>
            <a:off x="8859840" y="4"/>
            <a:ext cx="284162" cy="618807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66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12322" name="Object 34"/>
          <p:cNvGraphicFramePr>
            <a:graphicFrameLocks noChangeAspect="1"/>
          </p:cNvGraphicFramePr>
          <p:nvPr/>
        </p:nvGraphicFramePr>
        <p:xfrm>
          <a:off x="0" y="2"/>
          <a:ext cx="3848100" cy="3797300"/>
        </p:xfrm>
        <a:graphic>
          <a:graphicData uri="http://schemas.openxmlformats.org/presentationml/2006/ole">
            <p:oleObj spid="_x0000_s37981" name="Image" r:id="rId11" imgW="3847619" imgH="3796825" progId="">
              <p:embed/>
            </p:oleObj>
          </a:graphicData>
        </a:graphic>
      </p:graphicFrame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5" y="1341440"/>
            <a:ext cx="7138987" cy="498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en-US" altLang="ko-KR" smtClean="0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304802" y="6508751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>
              <a:solidFill>
                <a:srgbClr val="00006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2326" name="AutoShape 38"/>
          <p:cNvSpPr>
            <a:spLocks noChangeArrowheads="1"/>
          </p:cNvSpPr>
          <p:nvPr/>
        </p:nvSpPr>
        <p:spPr bwMode="ltGray">
          <a:xfrm>
            <a:off x="8461377" y="-6348"/>
            <a:ext cx="539750" cy="835026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66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2328" name="AutoShape 40"/>
          <p:cNvSpPr>
            <a:spLocks noChangeArrowheads="1"/>
          </p:cNvSpPr>
          <p:nvPr/>
        </p:nvSpPr>
        <p:spPr bwMode="ltGray">
          <a:xfrm>
            <a:off x="8101015" y="5"/>
            <a:ext cx="574675" cy="835026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ko-KR" altLang="en-US">
              <a:solidFill>
                <a:srgbClr val="000066"/>
              </a:solidFill>
              <a:latin typeface="Times New Roman" pitchFamily="18" charset="0"/>
              <a:ea typeface="굴림" pitchFamily="50" charset="-127"/>
              <a:cs typeface="Arial" charset="0"/>
            </a:endParaRPr>
          </a:p>
        </p:txBody>
      </p:sp>
      <p:grpSp>
        <p:nvGrpSpPr>
          <p:cNvPr id="12334" name="Group 46"/>
          <p:cNvGrpSpPr>
            <a:grpSpLocks/>
          </p:cNvGrpSpPr>
          <p:nvPr/>
        </p:nvGrpSpPr>
        <p:grpSpPr bwMode="auto">
          <a:xfrm>
            <a:off x="3851275" y="0"/>
            <a:ext cx="4464050" cy="836613"/>
            <a:chOff x="2381" y="0"/>
            <a:chExt cx="3016" cy="611"/>
          </a:xfrm>
        </p:grpSpPr>
        <p:sp>
          <p:nvSpPr>
            <p:cNvPr id="12323" name="Rectangle 35"/>
            <p:cNvSpPr>
              <a:spLocks noChangeArrowheads="1"/>
            </p:cNvSpPr>
            <p:nvPr userDrawn="1"/>
          </p:nvSpPr>
          <p:spPr bwMode="ltGray">
            <a:xfrm>
              <a:off x="2381" y="2"/>
              <a:ext cx="2843" cy="609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solidFill>
                  <a:srgbClr val="000066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2329" name="AutoShape 41"/>
            <p:cNvSpPr>
              <a:spLocks noChangeArrowheads="1"/>
            </p:cNvSpPr>
            <p:nvPr userDrawn="1"/>
          </p:nvSpPr>
          <p:spPr bwMode="ltGray">
            <a:xfrm>
              <a:off x="5109" y="0"/>
              <a:ext cx="288" cy="610"/>
            </a:xfrm>
            <a:prstGeom prst="homePlate">
              <a:avLst>
                <a:gd name="adj" fmla="val 25000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dirty="0">
                <a:solidFill>
                  <a:srgbClr val="000066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1187451" y="115888"/>
            <a:ext cx="70564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ko-KR" smtClean="0"/>
              <a:t>Образец заголовка</a:t>
            </a:r>
            <a:endParaRPr lang="en-US" altLang="ko-KR" smtClean="0"/>
          </a:p>
        </p:txBody>
      </p:sp>
      <p:sp>
        <p:nvSpPr>
          <p:cNvPr id="12" name="Дата 3"/>
          <p:cNvSpPr>
            <a:spLocks noGrp="1"/>
          </p:cNvSpPr>
          <p:nvPr>
            <p:ph type="dt" sz="half" idx="2"/>
          </p:nvPr>
        </p:nvSpPr>
        <p:spPr>
          <a:xfrm>
            <a:off x="228601" y="6477003"/>
            <a:ext cx="8915400" cy="304800"/>
          </a:xfrm>
          <a:prstGeom prst="rect">
            <a:avLst/>
          </a:prstGeom>
        </p:spPr>
        <p:txBody>
          <a:bodyPr/>
          <a:lstStyle>
            <a:lvl1pPr>
              <a:defRPr sz="902" i="1" spc="225">
                <a:latin typeface="Bookman Old Style" panose="02050604050505020204" pitchFamily="18" charset="0"/>
              </a:defRPr>
            </a:lvl1pPr>
          </a:lstStyle>
          <a:p>
            <a:r>
              <a:rPr lang="ru-RU" altLang="ko-KR" dirty="0" smtClean="0">
                <a:solidFill>
                  <a:srgbClr val="000066"/>
                </a:solidFill>
                <a:cs typeface="Arial" charset="0"/>
              </a:rPr>
              <a:t>Департамент образования и молодёжной политики                          2016     </a:t>
            </a:r>
            <a:endParaRPr lang="en-US" altLang="ko-KR" dirty="0">
              <a:solidFill>
                <a:srgbClr val="00006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05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2" r:id="rId1"/>
    <p:sldLayoutId id="2147485053" r:id="rId2"/>
    <p:sldLayoutId id="2147485474" r:id="rId3"/>
    <p:sldLayoutId id="2147485475" r:id="rId4"/>
    <p:sldLayoutId id="2147485476" r:id="rId5"/>
    <p:sldLayoutId id="2147485477" r:id="rId6"/>
    <p:sldLayoutId id="2147485478" r:id="rId7"/>
    <p:sldLayoutId id="2147485479" r:id="rId8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5pPr>
      <a:lvl6pPr marL="343540"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6pPr>
      <a:lvl7pPr marL="687080"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7pPr>
      <a:lvl8pPr marL="1030620"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8pPr>
      <a:lvl9pPr marL="1374160" algn="ctr" rtl="0" eaLnBrk="1" fontAlgn="base" hangingPunct="1">
        <a:spcBef>
          <a:spcPct val="0"/>
        </a:spcBef>
        <a:spcAft>
          <a:spcPct val="0"/>
        </a:spcAft>
        <a:defRPr sz="2404" b="1">
          <a:solidFill>
            <a:schemeClr val="tx1"/>
          </a:solidFill>
          <a:latin typeface="Verdana" pitchFamily="34" charset="0"/>
        </a:defRPr>
      </a:lvl9pPr>
    </p:titleStyle>
    <p:bodyStyle>
      <a:lvl1pPr marL="257655" indent="-25765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u"/>
        <a:defRPr sz="2104" b="1">
          <a:solidFill>
            <a:schemeClr val="hlink"/>
          </a:solidFill>
          <a:latin typeface="+mn-lt"/>
          <a:ea typeface="+mn-ea"/>
          <a:cs typeface="+mn-cs"/>
        </a:defRPr>
      </a:lvl1pPr>
      <a:lvl2pPr marL="558253" indent="-2147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1803">
          <a:solidFill>
            <a:schemeClr val="tx2"/>
          </a:solidFill>
          <a:latin typeface="+mn-lt"/>
        </a:defRPr>
      </a:lvl2pPr>
      <a:lvl3pPr marL="858850" indent="-17177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1803">
          <a:solidFill>
            <a:schemeClr val="tx2"/>
          </a:solidFill>
          <a:latin typeface="+mn-lt"/>
        </a:defRPr>
      </a:lvl3pPr>
      <a:lvl4pPr marL="1202390" indent="-17177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1503">
          <a:solidFill>
            <a:schemeClr val="tx2"/>
          </a:solidFill>
          <a:latin typeface="+mn-lt"/>
        </a:defRPr>
      </a:lvl4pPr>
      <a:lvl5pPr marL="1545930" indent="-17177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3">
          <a:solidFill>
            <a:schemeClr val="tx2"/>
          </a:solidFill>
          <a:latin typeface="+mn-lt"/>
        </a:defRPr>
      </a:lvl5pPr>
      <a:lvl6pPr marL="1889470" indent="-17177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3">
          <a:solidFill>
            <a:schemeClr val="tx2"/>
          </a:solidFill>
          <a:latin typeface="+mn-lt"/>
        </a:defRPr>
      </a:lvl6pPr>
      <a:lvl7pPr marL="2233011" indent="-17177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3">
          <a:solidFill>
            <a:schemeClr val="tx2"/>
          </a:solidFill>
          <a:latin typeface="+mn-lt"/>
        </a:defRPr>
      </a:lvl7pPr>
      <a:lvl8pPr marL="2576551" indent="-17177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3">
          <a:solidFill>
            <a:schemeClr val="tx2"/>
          </a:solidFill>
          <a:latin typeface="+mn-lt"/>
        </a:defRPr>
      </a:lvl8pPr>
      <a:lvl9pPr marL="2920091" indent="-17177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503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1pPr>
      <a:lvl2pPr marL="34354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2pPr>
      <a:lvl3pPr marL="68708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3pPr>
      <a:lvl4pPr marL="103062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37416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71770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061240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404781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748321" algn="l" defTabSz="687080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kosovo.ru/deyatelnost/byudzhet-i-finansy.php" TargetMode="External"/><Relationship Id="rId2" Type="http://schemas.openxmlformats.org/officeDocument/2006/relationships/hyperlink" Target="mailto:lokosovoadm@mail.ru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1785926"/>
            <a:ext cx="8501122" cy="4286280"/>
          </a:xfrm>
          <a:effectLst>
            <a:outerShdw blurRad="50800" dist="50800" dir="5400000" algn="ctr" rotWithShape="0">
              <a:schemeClr val="accent4">
                <a:lumMod val="25000"/>
                <a:alpha val="89000"/>
              </a:schemeClr>
            </a:outerShdw>
          </a:effec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4800" b="0" i="1" dirty="0" smtClean="0">
                <a:ea typeface="Batang" pitchFamily="18" charset="-127"/>
                <a:cs typeface="Andalus" pitchFamily="18" charset="-78"/>
              </a:rPr>
              <a:t> </a:t>
            </a:r>
            <a:r>
              <a:rPr lang="ru-RU" sz="4400" b="0" i="1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Batang" pitchFamily="18" charset="-127"/>
                <a:cs typeface="Andalus" pitchFamily="18" charset="-78"/>
              </a:rPr>
              <a:t>Бюджет для граждан к решению о бюджете сельского поселения Локосово </a:t>
            </a:r>
            <a:br>
              <a:rPr lang="ru-RU" sz="4400" b="0" i="1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Batang" pitchFamily="18" charset="-127"/>
                <a:cs typeface="Andalus" pitchFamily="18" charset="-78"/>
              </a:rPr>
            </a:br>
            <a:r>
              <a:rPr lang="ru-RU" sz="4400" b="0" i="1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Batang" pitchFamily="18" charset="-127"/>
                <a:cs typeface="Andalus" pitchFamily="18" charset="-78"/>
              </a:rPr>
              <a:t>на 2024 год и на плановый период </a:t>
            </a:r>
            <a:br>
              <a:rPr lang="ru-RU" sz="4400" b="0" i="1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Batang" pitchFamily="18" charset="-127"/>
                <a:cs typeface="Andalus" pitchFamily="18" charset="-78"/>
              </a:rPr>
            </a:br>
            <a:r>
              <a:rPr lang="ru-RU" sz="4400" b="0" i="1" dirty="0" smtClean="0">
                <a:solidFill>
                  <a:schemeClr val="accent4">
                    <a:lumMod val="75000"/>
                    <a:lumOff val="25000"/>
                  </a:schemeClr>
                </a:solidFill>
                <a:ea typeface="Batang" pitchFamily="18" charset="-127"/>
                <a:cs typeface="Andalus" pitchFamily="18" charset="-78"/>
              </a:rPr>
              <a:t>2025 и 2026 годов</a:t>
            </a:r>
          </a:p>
        </p:txBody>
      </p:sp>
      <p:pic>
        <p:nvPicPr>
          <p:cNvPr id="106498" name="Picture 2" descr="http://www.lokosovo.ru/source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14290"/>
            <a:ext cx="952500" cy="12096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24918" cy="78581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Сведения о доходах  бюджета сельского поселения Локосово на </a:t>
            </a: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2024</a:t>
            </a: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год  и на плановый период </a:t>
            </a: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2025</a:t>
            </a: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и </a:t>
            </a: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2026</a:t>
            </a: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годов </a:t>
            </a:r>
            <a:r>
              <a:rPr lang="ru-RU" sz="1500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(тыс.руб.)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465925638"/>
              </p:ext>
            </p:extLst>
          </p:nvPr>
        </p:nvGraphicFramePr>
        <p:xfrm>
          <a:off x="285720" y="1357298"/>
          <a:ext cx="8629680" cy="4714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  <a:reflection endPos="8000" dist="50800" dir="5400000" sy="-100000" algn="bl" rotWithShape="0"/>
                </a:effectLst>
                <a:tableStyleId>{5C22544A-7EE6-4342-B048-85BDC9FD1C3A}</a:tableStyleId>
              </a:tblPr>
              <a:tblGrid>
                <a:gridCol w="1695480"/>
                <a:gridCol w="4343400"/>
                <a:gridCol w="863600"/>
                <a:gridCol w="863600"/>
                <a:gridCol w="863600"/>
              </a:tblGrid>
              <a:tr h="7373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вида доходов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843"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391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2 00 00000 00 0000 000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38 580,3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41 721,0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38  147,4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15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38 580,3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41 721,0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38  147,4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1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2 02 10000 00 0000 151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latin typeface="Times New Roman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10 960,7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11 132,3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11 247,6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8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2 02 15001 10 0000 151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Дотации бюджетам сельских поселений на выравнивание бюджетной обеспеченности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10 960,7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11 132,3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11 247,8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15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2 02 30000 00 0000 151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latin typeface="Times New Roman"/>
                        </a:rPr>
                        <a:t>Субвенции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Times New Roman"/>
                        </a:rPr>
                        <a:t>                        </a:t>
                      </a:r>
                      <a:r>
                        <a:rPr lang="ru-RU" sz="1000" b="1" i="0" u="none" strike="noStrike" dirty="0" smtClean="0">
                          <a:latin typeface="Times New Roman"/>
                        </a:rPr>
                        <a:t>350,2 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Times New Roman"/>
                        </a:rPr>
                        <a:t>                        </a:t>
                      </a:r>
                      <a:r>
                        <a:rPr lang="ru-RU" sz="1000" b="1" i="0" u="none" strike="noStrike" dirty="0" smtClean="0">
                          <a:latin typeface="Times New Roman"/>
                        </a:rPr>
                        <a:t>386,7 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latin typeface="Times New Roman"/>
                        </a:rPr>
                        <a:t>                        </a:t>
                      </a:r>
                      <a:r>
                        <a:rPr lang="ru-RU" sz="1000" b="1" i="0" u="none" strike="noStrike" smtClean="0">
                          <a:latin typeface="Times New Roman"/>
                        </a:rPr>
                        <a:t>423,7 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1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2 02 300 24 10 0000 150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1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2 02 35118 10 0000 151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350,2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386,7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423,7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15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2 02 35930 10 0000 151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Субвенции бюджетам сельских поселений на государственную регистрацию актов гражданского состояния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0,0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0,0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8610600" y="6286520"/>
            <a:ext cx="381000" cy="550843"/>
          </a:xfrm>
        </p:spPr>
        <p:txBody>
          <a:bodyPr/>
          <a:lstStyle/>
          <a:p>
            <a:pPr>
              <a:defRPr/>
            </a:pPr>
            <a:fld id="{C3A9E802-FC2D-4FBC-8667-EF4414A2A472}" type="slidenum">
              <a:rPr lang="ru-RU" altLang="ru-RU" sz="1100" smtClean="0"/>
              <a:pPr>
                <a:defRPr/>
              </a:pPr>
              <a:t>10</a:t>
            </a:fld>
            <a:endParaRPr lang="ru-RU" alt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53480" cy="78581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Сведения о доходах  бюджета сельского поселения Локосово на </a:t>
            </a: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 и на плановый период </a:t>
            </a: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2026</a:t>
            </a:r>
            <a:r>
              <a:rPr lang="ru-RU" sz="28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 </a:t>
            </a:r>
            <a:r>
              <a:rPr lang="ru-RU" sz="1500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(тыс.руб.)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465925638"/>
              </p:ext>
            </p:extLst>
          </p:nvPr>
        </p:nvGraphicFramePr>
        <p:xfrm>
          <a:off x="142844" y="2071678"/>
          <a:ext cx="8629680" cy="329697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  <a:reflection endPos="8000" dist="50800" dir="5400000" sy="-100000" algn="bl" rotWithShape="0"/>
                </a:effectLst>
                <a:tableStyleId>{5C22544A-7EE6-4342-B048-85BDC9FD1C3A}</a:tableStyleId>
              </a:tblPr>
              <a:tblGrid>
                <a:gridCol w="1695480"/>
                <a:gridCol w="4376750"/>
                <a:gridCol w="830250"/>
                <a:gridCol w="863600"/>
                <a:gridCol w="863600"/>
              </a:tblGrid>
              <a:tr h="8802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вида доходов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631"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391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2 02 04000 00 0000 151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27 269,5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30 202,0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26 476,1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15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2 02 49999 10 0000 151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27 188,1</a:t>
                      </a:r>
                    </a:p>
                    <a:p>
                      <a:pPr algn="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30 120,6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26 394,8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6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2 02 40014 10 0000 151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81,4</a:t>
                      </a:r>
                    </a:p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81,4</a:t>
                      </a:r>
                    </a:p>
                    <a:p>
                      <a:pPr algn="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81,4</a:t>
                      </a:r>
                    </a:p>
                    <a:p>
                      <a:pPr algn="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8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1" i="0" u="none" strike="noStrike" dirty="0">
                          <a:latin typeface="Times New Roman"/>
                        </a:rPr>
                        <a:t>Итого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45 786,0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49 228,9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45 816,0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8501090" y="6143644"/>
            <a:ext cx="381000" cy="304800"/>
          </a:xfrm>
        </p:spPr>
        <p:txBody>
          <a:bodyPr/>
          <a:lstStyle/>
          <a:p>
            <a:pPr>
              <a:defRPr/>
            </a:pPr>
            <a:fld id="{C3A9E802-FC2D-4FBC-8667-EF4414A2A472}" type="slidenum">
              <a:rPr lang="ru-RU" altLang="ru-RU" sz="1050" smtClean="0"/>
              <a:pPr>
                <a:defRPr/>
              </a:pPr>
              <a:t>11</a:t>
            </a:fld>
            <a:endParaRPr lang="ru-RU" altLang="ru-RU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58242" cy="98582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100" dirty="0" smtClean="0">
                <a:solidFill>
                  <a:schemeClr val="hlink"/>
                </a:solidFill>
              </a:rPr>
              <a:t/>
            </a:r>
            <a:br>
              <a:rPr lang="ru-RU" sz="3100" dirty="0" smtClean="0">
                <a:solidFill>
                  <a:schemeClr val="hlink"/>
                </a:solidFill>
              </a:rPr>
            </a:br>
            <a:r>
              <a:rPr lang="ru-RU" sz="3100" dirty="0" smtClean="0">
                <a:solidFill>
                  <a:schemeClr val="hlink"/>
                </a:solidFill>
              </a:rPr>
              <a:t/>
            </a:r>
            <a:br>
              <a:rPr lang="ru-RU" sz="3100" dirty="0" smtClean="0">
                <a:solidFill>
                  <a:schemeClr val="hlink"/>
                </a:solidFill>
              </a:rPr>
            </a:br>
            <a:r>
              <a:rPr lang="ru-RU" sz="3100" dirty="0" smtClean="0">
                <a:solidFill>
                  <a:schemeClr val="hlink"/>
                </a:solidFill>
              </a:rPr>
              <a:t/>
            </a:r>
            <a:br>
              <a:rPr lang="ru-RU" sz="3100" dirty="0" smtClean="0">
                <a:solidFill>
                  <a:schemeClr val="hlink"/>
                </a:solidFill>
              </a:rPr>
            </a:br>
            <a:r>
              <a:rPr lang="ru-RU" sz="31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Структура доходной части бюджета сельского поселения Локосово на </a:t>
            </a:r>
            <a:r>
              <a:rPr lang="ru-RU" sz="31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2024 </a:t>
            </a:r>
            <a:r>
              <a:rPr lang="ru-RU" sz="31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год и на плановый период </a:t>
            </a:r>
            <a:r>
              <a:rPr lang="ru-RU" sz="31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2025</a:t>
            </a:r>
            <a:r>
              <a:rPr lang="ru-RU" sz="31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и </a:t>
            </a:r>
            <a:r>
              <a:rPr lang="ru-RU" sz="31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2026</a:t>
            </a:r>
            <a:r>
              <a:rPr lang="ru-RU" sz="31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годов</a:t>
            </a:r>
            <a:r>
              <a:rPr lang="ru-RU" sz="3100" dirty="0" smtClean="0">
                <a:solidFill>
                  <a:schemeClr val="hlink"/>
                </a:solidFill>
              </a:rPr>
              <a:t/>
            </a:r>
            <a:br>
              <a:rPr lang="ru-RU" sz="3100" dirty="0" smtClean="0">
                <a:solidFill>
                  <a:schemeClr val="hlink"/>
                </a:solidFill>
              </a:rPr>
            </a:br>
            <a:r>
              <a:rPr lang="ru-RU" sz="3100" dirty="0" smtClean="0">
                <a:solidFill>
                  <a:schemeClr val="hlink"/>
                </a:solidFill>
              </a:rPr>
              <a:t/>
            </a:r>
            <a:br>
              <a:rPr lang="ru-RU" sz="3100" dirty="0" smtClean="0">
                <a:solidFill>
                  <a:schemeClr val="hlink"/>
                </a:solidFill>
              </a:rPr>
            </a:br>
            <a:endParaRPr lang="ru-RU" sz="3100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668924196"/>
              </p:ext>
            </p:extLst>
          </p:nvPr>
        </p:nvGraphicFramePr>
        <p:xfrm>
          <a:off x="214282" y="1571612"/>
          <a:ext cx="871543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>
          <a:xfrm>
            <a:off x="8740576" y="6453336"/>
            <a:ext cx="403424" cy="287238"/>
          </a:xfrm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E09E3BC7-B993-4393-A31C-30F5AAA7C3CB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12</a:t>
            </a:fld>
            <a:endParaRPr lang="ru-RU" altLang="ru-RU" sz="1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072362" cy="857256"/>
          </a:xfrm>
        </p:spPr>
        <p:txBody>
          <a:bodyPr/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Верхний предел муниципального долга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МО сельское поселение Локосово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65626546"/>
              </p:ext>
            </p:extLst>
          </p:nvPr>
        </p:nvGraphicFramePr>
        <p:xfrm>
          <a:off x="1066800" y="1752600"/>
          <a:ext cx="7090719" cy="3219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429000"/>
                <a:gridCol w="1051560"/>
                <a:gridCol w="1158240"/>
                <a:gridCol w="994719"/>
              </a:tblGrid>
              <a:tr h="1295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Вид долгового обязательства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 1 января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2024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 1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января 2025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 1 января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2026 года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00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Верхний предел муниципального долга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11239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Муниципальные гарантии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>
          <a:xfrm>
            <a:off x="8740576" y="6498754"/>
            <a:ext cx="403424" cy="359246"/>
          </a:xfrm>
        </p:spPr>
        <p:txBody>
          <a:bodyPr/>
          <a:lstStyle/>
          <a:p>
            <a:pPr>
              <a:defRPr/>
            </a:pPr>
            <a:fld id="{5D285A2A-4D02-4722-AE63-E9D1C0383B82}" type="slidenum">
              <a:rPr lang="ru-RU" altLang="ru-RU" sz="1100" smtClean="0"/>
              <a:pPr>
                <a:defRPr/>
              </a:pPr>
              <a:t>13</a:t>
            </a:fld>
            <a:endParaRPr lang="ru-RU" alt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1599659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115888"/>
            <a:ext cx="7489005" cy="609600"/>
          </a:xfrm>
        </p:spPr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Распределение расходов бюджета сельского поселения Локосово по разделам классификации расходов на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год и на плановый период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годов (тыс. руб.)</a:t>
            </a:r>
            <a:endParaRPr lang="ru-RU" sz="1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321900"/>
              </p:ext>
            </p:extLst>
          </p:nvPr>
        </p:nvGraphicFramePr>
        <p:xfrm>
          <a:off x="251521" y="908721"/>
          <a:ext cx="8712969" cy="5184573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14178"/>
                <a:gridCol w="3390277"/>
                <a:gridCol w="1581456"/>
                <a:gridCol w="1513529"/>
                <a:gridCol w="1513529"/>
              </a:tblGrid>
              <a:tr h="7200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Код </a:t>
                      </a:r>
                      <a:r>
                        <a:rPr lang="ru-RU" sz="1100" b="1" i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РЗ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Наименование раздела, подраздела функциональной </a:t>
                      </a:r>
                      <a:r>
                        <a:rPr lang="ru-RU" sz="1100" b="1" i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классификации </a:t>
                      </a:r>
                      <a:r>
                        <a:rPr lang="ru-RU" sz="11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расходов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Проект</a:t>
                      </a:r>
                    </a:p>
                    <a:p>
                      <a:pPr algn="ctr" fontAlgn="ctr"/>
                      <a:r>
                        <a:rPr lang="ru-RU" sz="1100" b="1" i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2024 </a:t>
                      </a:r>
                      <a:r>
                        <a:rPr lang="ru-RU" sz="11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год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Проект </a:t>
                      </a:r>
                      <a:endParaRPr lang="ru-RU" sz="1100" b="1" i="1" u="none" strike="noStrik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pPr algn="ctr" fontAlgn="ctr"/>
                      <a:r>
                        <a:rPr lang="ru-RU" sz="1100" b="1" i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2025 год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Проект </a:t>
                      </a:r>
                      <a:endParaRPr lang="ru-RU" sz="1100" b="1" i="1" u="none" strike="noStrike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pPr algn="ctr" fontAlgn="ctr"/>
                      <a:r>
                        <a:rPr lang="ru-RU" sz="1100" b="1" i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2026 </a:t>
                      </a:r>
                      <a:r>
                        <a:rPr lang="ru-RU" sz="1100" b="1" i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год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Общегосударственные вопросы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19 948,3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20 568,4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19 882,1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02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Национальная оборона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375,2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386,7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423,7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2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Национальная безопасность и правоохранительная деятельность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155,5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153,7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153,6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Национальная экономика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3 261,8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3 531,4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3 631,4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05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Жилищно-коммунальное хозяйство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1 730,6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5 495,7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2 361,4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Образование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101,9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25,3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КУЛЬТУРА, КИНЕМАТОГРАФИЯ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11 856,9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11 291,6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11 018,8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Социальная политика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300,0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ФИЗИЧЕСКАЯ КУЛЬТУРА И СПОРТ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6 788,7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6 281,4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6 796,0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864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МЕЖБЮДЖЕТНЫЕ ТРАНСФЕРТЫ ОБЩЕГО ХАРАКТЕРА БЮДЖЕТАМ СУБЪЕКТОВ РОССИЙСКОЙ ФЕДЕРАЦИИ И МУНИЦИПАЛЬНЫХ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ОБРАЗОВАНИЙ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1 267,1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1 219,9</a:t>
                      </a:r>
                    </a:p>
                    <a:p>
                      <a:pPr algn="ctr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1 223,7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30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ИТОГО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45 786,0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49 228,8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45 816,0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83960" y="6381328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14</a:t>
            </a:r>
            <a:endParaRPr lang="ru-RU" sz="1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52400"/>
            <a:ext cx="8572560" cy="86409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Функциональная структура расходов бюджета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сельского поселения Локосово на  2024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911031490"/>
              </p:ext>
            </p:extLst>
          </p:nvPr>
        </p:nvGraphicFramePr>
        <p:xfrm>
          <a:off x="571440" y="1214422"/>
          <a:ext cx="8249032" cy="5454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20472" y="659735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15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99592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29684" cy="1198486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Распределение бюджетных ассигнований по целевым статьям (муниципальным программам и непрограммным направлениям деятельности), группам и подгруппам видов расходов классификации расходов бюджета сельского поселения Локосово на 2024 год и на плановый период 2025 и 2026 годов , тыс. рублей</a:t>
            </a: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1340768"/>
          <a:ext cx="8678197" cy="520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766"/>
                <a:gridCol w="995701"/>
                <a:gridCol w="964244"/>
                <a:gridCol w="964244"/>
                <a:gridCol w="964242"/>
              </a:tblGrid>
              <a:tr h="303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КЦСР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Сумма                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Сумма              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Сумма              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Муниципальная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программа сельского поселения Локосово «Обеспечение первичных мер пожарной безопасности на территории сельского поселения Локосово 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годы»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93.0.00.00000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Муниципальная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программа сельского поселения Локосово «Профилактика правонарушений в сфере охраны общественного порядка на территории сельского поселения Локосово 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94.0.00.00000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Муниципальная программа сельского поселения Локосово «Развитие, совершенствование сети автомобильных дорог общего пользования местного значения в сельском поселении Локосово на 2023-2027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97.0.00.00000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3 642,1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3 531,4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3 631,4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Муниципальная программа сельского поселения Локосово «Благоустройство территории сельского поселения Локосово на 2023-2027 годы»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98.0.00.00000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1 993,1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5 414,3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2 280,0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Муниципальная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программа сельского поселения Локосово «Развитие муниципальной службы в сельском поселении Локосово на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2023-2025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годы»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95.0.00.00000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73,4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</a:p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 Муниципальная программа сельского поселения Локосово "Предоставление иных межбюджетных трансфертов бюджету сельского поселения Локосово для финансового обеспечения переданных полномочий на 2023-2026 годы" муниципальной программы сельского поселения Локосово "Управление финансами в части передачи полномочий по решению вопросов местного значения в сельском поселении Локосово на 2023-2026 годы"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96.0.00.00000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1 243,6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1 223,7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Непрограммные расходы сельского поселения Локосово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40.9.00.00000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39 379,9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38 909,5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38 527,3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45 786,0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49 228,8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45 816,0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9416" y="658100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16</a:t>
            </a:r>
            <a:endParaRPr lang="ru-RU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Объем межбюджетных трансфертов, получаемых из других бюджетов в бюджет сельского поселения Локосово на 2024 год и на плановый период 2025 и 2026 годов, тыс. рублей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500174"/>
          <a:ext cx="828680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9416" y="658100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17</a:t>
            </a:r>
            <a:endParaRPr lang="ru-RU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Объем межбюджетных трансфертов, предоставляемых бюджету муниципального образования Сургутский район из бюджета сельского поселения Локосово на 2024 год и на плановый период 2025 и 2026 годов, тыс. рублей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714489"/>
          <a:ext cx="8229600" cy="461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89416" y="658100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18</a:t>
            </a:r>
            <a:endParaRPr lang="ru-RU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67438" y="5429264"/>
            <a:ext cx="7390709" cy="56513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7" y="908718"/>
          <a:ext cx="8352928" cy="5688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333"/>
                <a:gridCol w="1243297"/>
                <a:gridCol w="3332013"/>
                <a:gridCol w="605095"/>
                <a:gridCol w="605095"/>
                <a:gridCol w="605095"/>
              </a:tblGrid>
              <a:tr h="5497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Цели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Задачи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            2024</a:t>
                      </a:r>
                    </a:p>
                    <a:p>
                      <a:pPr algn="ctr" fontAlgn="ctr"/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138859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Муниципальная программа сельского поселения Локосово «Обеспечение первичных мер пожарной безопасности на территории сельского поселения Локосово на 2024 - 2026 годы»</a:t>
                      </a: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1. Усиление работы по предупреждению пожаров и гибели людей, активизация работы среди населения по предупреждению пожаров в жилом секторе, особенно среди лиц злоупотребляющих алкоголем и неблагополучных семей, состоящих на учете;</a:t>
                      </a:r>
                    </a:p>
                    <a:p>
                      <a:pPr marL="342900" indent="-342900" algn="ctr" fontAlgn="b">
                        <a:buNone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У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крепление законности в части привлечения к административной ответственности нарушителей противопожарных норм и правил, частного сектора, также садоводческих обществ.</a:t>
                      </a: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342900" indent="-342900" algn="ctr" fontAlgn="b">
                        <a:buNone/>
                      </a:pP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120,5</a:t>
                      </a: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120,5</a:t>
                      </a: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120,5</a:t>
                      </a: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188640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Муниципальные программы сельского поселения Локосово на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2024</a:t>
            </a:r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год и на плановый период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2025</a:t>
            </a:r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2026</a:t>
            </a:r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годов</a:t>
            </a:r>
            <a:r>
              <a:rPr lang="ru-RU" sz="14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(тыс. рублей)</a:t>
            </a:r>
            <a:endParaRPr lang="ru-RU" sz="140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89416" y="645333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19</a:t>
            </a:r>
            <a:endParaRPr lang="ru-R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8572560" cy="733412"/>
          </a:xfrm>
          <a:effectLst>
            <a:outerShdw blurRad="50800" dist="50800" dir="5400000" algn="ctr" rotWithShape="0">
              <a:schemeClr val="accent4">
                <a:lumMod val="25000"/>
                <a:alpha val="70000"/>
              </a:schemeClr>
            </a:outerShdw>
          </a:effectLst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Бюджет для граждан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49580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 fontScale="92500"/>
          </a:bodyPr>
          <a:lstStyle/>
          <a:p>
            <a:pPr marL="0" indent="0" algn="ctr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ru-RU" sz="3600" dirty="0" smtClean="0">
                <a:solidFill>
                  <a:srgbClr val="003399"/>
                </a:solidFill>
              </a:rPr>
              <a:t>подготовлен на основании:</a:t>
            </a:r>
          </a:p>
          <a:p>
            <a:pPr marL="0" indent="0" algn="ctr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ru-RU" sz="3600" dirty="0" smtClean="0">
                <a:solidFill>
                  <a:srgbClr val="003399"/>
                </a:solidFill>
              </a:rPr>
              <a:t>решения Совета депутатов сельского поселения Локосово от 22.12.2023 № 17 «О бюджете сельского поселения Локосово на 2024 год и на плановый период 2025 и 2026 годов»</a:t>
            </a:r>
          </a:p>
          <a:p>
            <a:pPr marL="0" indent="0" algn="ctr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endParaRPr lang="ru-RU" sz="3600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>
          <a:xfrm>
            <a:off x="8604448" y="6237312"/>
            <a:ext cx="360040" cy="476250"/>
          </a:xfrm>
        </p:spPr>
        <p:txBody>
          <a:bodyPr/>
          <a:lstStyle/>
          <a:p>
            <a:pPr>
              <a:defRPr/>
            </a:pPr>
            <a:fld id="{F467A5D4-2404-4FFC-886C-ED76A44D8CD9}" type="slidenum">
              <a:rPr lang="ru-RU" altLang="ru-RU" sz="1100" smtClean="0"/>
              <a:pPr>
                <a:defRPr/>
              </a:pPr>
              <a:t>2</a:t>
            </a:fld>
            <a:endParaRPr lang="ru-RU" alt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67438" y="5429264"/>
            <a:ext cx="7390709" cy="56513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3" y="928671"/>
          <a:ext cx="8678770" cy="5407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035"/>
                <a:gridCol w="2143140"/>
                <a:gridCol w="2928958"/>
                <a:gridCol w="571504"/>
                <a:gridCol w="500066"/>
                <a:gridCol w="500067"/>
              </a:tblGrid>
              <a:tr h="496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Цели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Задачи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                   2024</a:t>
                      </a:r>
                    </a:p>
                    <a:p>
                      <a:pPr algn="ctr" fontAlgn="ctr"/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99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99"/>
                          </a:solidFill>
                          <a:latin typeface="Times New Roman"/>
                        </a:rPr>
                        <a:t>Муниципальная программа сельского поселения Локосово «Развитие, совершенствование сети автомобильных дорог общего пользования местного значения в сельском поселении Локосово на 2023-2027 годы»</a:t>
                      </a:r>
                      <a:endParaRPr lang="ru-RU" sz="1100" b="0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-360000" algn="ctr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сохранности и улучшения качества автомобильных дорог общего пользования местного значения в сельском поселении Локосово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1.Совершенствование условий для безопасности дорожного движения на автомобильных дорогах общего пользования местного значения, пешеходных дорожек, тротуаров поселения.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2.Создание условий для содержания автомобильных дорогах общего пользования местного значения в соответствии с действующим законодательством и за счет бюджета сельского поселения Локосово.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3.Актуализация комплексной схемы организации дорожного движения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3 642,1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3 531,4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3 631,4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01473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99"/>
                          </a:solidFill>
                          <a:latin typeface="Times New Roman"/>
                        </a:rPr>
                        <a:t>Муниципальная программа сельского поселения Локосово «Благоустройство территории сельского поселения Локосово на 2023-2027 годы»</a:t>
                      </a:r>
                      <a:endParaRPr lang="ru-RU" sz="1100" b="0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благоприятной и комфортной среды жизнедеятельности граждан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lim" panose="020B0600000101010101" pitchFamily="34" charset="-127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1.Содержание детских игровых площадок, сохранение количества детских площадок.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2.Содержание мест накопления ТКО.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Устройство новых объектов благоустройства. 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Оформление и содержание объектов для празднования Нового года.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Обновление объектов благоустройства, оборудования детских игровых площадок. 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Содержание и модернизация уличного освещения на территории поселения.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1 993,1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5 414,3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2 280,0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0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Муниципальные программы сельского поселения Локосово на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2024</a:t>
            </a:r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год и </a:t>
            </a:r>
          </a:p>
          <a:p>
            <a:pPr algn="ctr" fontAlgn="b"/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на плановый период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2025</a:t>
            </a:r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и 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2026</a:t>
            </a:r>
            <a:r>
              <a:rPr lang="ru-RU" sz="20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годов</a:t>
            </a:r>
            <a:r>
              <a:rPr lang="ru-RU" sz="1400" dirty="0" smtClean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(тыс. рублей)</a:t>
            </a:r>
            <a:endParaRPr lang="ru-RU" sz="1400" dirty="0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89416" y="658100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20</a:t>
            </a:r>
            <a:endParaRPr lang="ru-RU" sz="1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15888"/>
            <a:ext cx="7786742" cy="884220"/>
          </a:xfrm>
        </p:spPr>
        <p:txBody>
          <a:bodyPr/>
          <a:lstStyle/>
          <a:p>
            <a:pPr fontAlgn="b"/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Муниципальные программы сельского поселения Локосово на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год и на плановый период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2026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годов (тыс. рублей)</a:t>
            </a:r>
            <a:r>
              <a:rPr lang="ru-RU" sz="1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214283" y="928671"/>
          <a:ext cx="8643998" cy="5353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3"/>
                <a:gridCol w="2143140"/>
                <a:gridCol w="2928958"/>
                <a:gridCol w="571504"/>
                <a:gridCol w="500066"/>
                <a:gridCol w="500067"/>
              </a:tblGrid>
              <a:tr h="496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Цели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Задачи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                   2024</a:t>
                      </a:r>
                    </a:p>
                    <a:p>
                      <a:pPr algn="ctr" fontAlgn="ctr"/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899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Муниципальная программа сельского поселения Локосово «Профилактика правонарушений в сфере охраны общественного порядка на территории сельского поселения Локосово на 2024 - 2026 год»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-360000" algn="ctr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1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системы социальной </a:t>
                      </a:r>
                      <a:r>
                        <a:rPr lang="ru-RU" sz="1100" b="0" i="0" u="none" strike="noStrike" spc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профилактики </a:t>
                      </a:r>
                      <a:r>
                        <a:rPr lang="ru-RU" sz="11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правонарушений и преступлений, </a:t>
                      </a:r>
                      <a:r>
                        <a:rPr lang="ru-RU" sz="1100" b="0" i="0" u="none" strike="noStrike" spc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способствующей </a:t>
                      </a:r>
                      <a:r>
                        <a:rPr lang="ru-RU" sz="11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укреплению общественной безопасности на </a:t>
                      </a:r>
                      <a:r>
                        <a:rPr lang="ru-RU" sz="1100" b="0" i="0" u="none" strike="noStrike" spc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территории сельского поселения Локосово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444500" algn="ctr">
                        <a:lnSpc>
                          <a:spcPts val="1345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AutoNum type="arabicPeriod"/>
                        <a:tabLst>
                          <a:tab pos="878205" algn="l"/>
                        </a:tabLst>
                      </a:pPr>
                      <a:r>
                        <a:rPr lang="ru-RU" sz="1100" b="0" i="0" u="none" strike="noStrike" spc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 </a:t>
                      </a:r>
                      <a:r>
                        <a:rPr lang="ru-RU" sz="11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совершенствование условий для  обеспечения общественного порядка, в том числе с участием </a:t>
                      </a:r>
                      <a:r>
                        <a:rPr lang="ru-RU" sz="1100" b="0" i="0" u="none" strike="noStrike" spc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граждан.</a:t>
                      </a:r>
                    </a:p>
                    <a:p>
                      <a:pPr indent="-444500" algn="ctr">
                        <a:lnSpc>
                          <a:spcPts val="1345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None/>
                        <a:tabLst>
                          <a:tab pos="878205" algn="l"/>
                        </a:tabLst>
                      </a:pPr>
                      <a:r>
                        <a:rPr lang="ru-RU" sz="1100" b="0" i="0" u="none" strike="noStrike" spc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 Совершенствование механизмов </a:t>
                      </a:r>
                      <a:r>
                        <a:rPr lang="ru-RU" sz="11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эффективного субъектов профилактики правонарушений с лицами, участвующими  профилактике правонарушений, по вопросам профилактики правонарушений.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32,8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01473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Муниципальная программа сельского поселения Локосово «Развитие муниципальной службы в сельском поселении Локосово на 2023-2025 годы»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Создание современной и эффективной муниципальной службы муниципального образования сельское поселение Локосово, ориентированной на приоритеты развития муниципального образования, с учётом интересов населения, позитивности имиджа муниципальных служащих, конкурентоспособности, и направленной на результативную деятельность муниципальных служащих по обеспечению полномочий органов местного самоуправления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совершенствование правовых механизмов профессиональной служебной деятельности муниципальных служащих;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совершенствование работы, направленной на применение мер по предупреждению коррупции и борьбе с ней на муниципальной службе;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внедрение эффективных технологий и современных методов кадровой работы в органах местного самоуправления;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формирование корпоративной культуры и позитивного имиджа муниципального служащего сельского поселения Локосово;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создание условий для профессионального роста муниципальных служащих.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73,4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02854" y="648866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21</a:t>
            </a:r>
            <a:endParaRPr lang="ru-RU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056438" cy="609600"/>
          </a:xfrm>
        </p:spPr>
        <p:txBody>
          <a:bodyPr/>
          <a:lstStyle/>
          <a:p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Муниципальные программы сельского поселения Локосово на 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год и на плановый период 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2026</a:t>
            </a: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 годов (тыс. рублей)</a:t>
            </a:r>
            <a:r>
              <a:rPr lang="ru-RU" sz="1200" b="0" dirty="0" smtClean="0"/>
              <a:t/>
            </a:r>
            <a:br>
              <a:rPr lang="ru-RU" sz="1200" b="0" dirty="0" smtClean="0"/>
            </a:br>
            <a:endParaRPr lang="ru-RU" sz="1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898578"/>
          <a:ext cx="8280921" cy="550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245"/>
                <a:gridCol w="2053121"/>
                <a:gridCol w="2805933"/>
                <a:gridCol w="547498"/>
                <a:gridCol w="479061"/>
                <a:gridCol w="479063"/>
              </a:tblGrid>
              <a:tr h="6582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Цели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Задачи Программы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                   2024</a:t>
                      </a:r>
                    </a:p>
                    <a:p>
                      <a:pPr algn="ctr" fontAlgn="ctr"/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619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99"/>
                          </a:solidFill>
                          <a:latin typeface="Times New Roman"/>
                        </a:rPr>
                        <a:t>Муниципальная программа сельского поселения Локосово "Предоставление иных межбюджетных трансфертов бюджету сельского поселения Локосово для финансового обеспечения переданных полномочий на 2023-2026 годы" муниципальной программы сельского поселения Локосово "Управление финансами в части передачи полномочий по решению вопросов местного значения в сельском поселении Локосово на 2023-2026 годы"</a:t>
                      </a:r>
                      <a:endParaRPr lang="ru-RU" sz="1100" b="0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-360000" algn="ctr" defTabSz="68708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-360000" algn="ctr" defTabSz="68708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Эффективное исполнение полномочий органом местного самоуправления сельское поселение Локосово</a:t>
                      </a:r>
                    </a:p>
                    <a:p>
                      <a:pPr indent="-360000" algn="ctr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полномочий органов местного самоуправления сельское поселение Локосово: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-повышение эффективности деятельности органов местного самоуправления;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-совершенствование работы по исполнению полномочий по решению вопросам местного значения.</a:t>
                      </a:r>
                    </a:p>
                    <a:p>
                      <a:pPr indent="-444500" algn="ctr">
                        <a:lnSpc>
                          <a:spcPts val="1345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None/>
                        <a:tabLst>
                          <a:tab pos="878205" algn="l"/>
                        </a:tabLs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1 243,6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1 220,0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1 223,7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1783064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02854" y="648866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22</a:t>
            </a:r>
            <a:endParaRPr lang="ru-RU" sz="1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060" y="982156"/>
            <a:ext cx="8484661" cy="4637594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Контактная информация для граждан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1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получением дополнительной информации просим обращаться в 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АДМИНИСТРАЦИЮ СЕЛЬСКОГО ПОСЕЛЕНИЯ ЛОКОСОВО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Адрес: ул. 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ЗАВОДСКАЯ, д.5, С.П. ЛОКОСОВО, 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Ханты-Мансийский автономный округ - Югра, Тюменская область, 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628454 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Телефоны: </a:t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8(3462) 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550-548 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приёмная </a:t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8(3462) 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550-548 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факс </a:t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lokosovoadm@mail.ru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Адрес сайта: </a:t>
            </a:r>
            <a:r>
              <a:rPr lang="en-US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http://www.lokosovo.ru/deyatelnost/byudzhet-i-finansy.php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Время работы: вт-пт с 9</a:t>
            </a:r>
            <a:r>
              <a:rPr lang="ru-RU" sz="165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1650" b="1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(перерыв с 13</a:t>
            </a:r>
            <a:r>
              <a:rPr lang="ru-RU" sz="165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14</a:t>
            </a:r>
            <a:r>
              <a:rPr lang="ru-RU" sz="165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),</a:t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понедельник с 9</a:t>
            </a:r>
            <a:r>
              <a:rPr lang="ru-RU" sz="165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18</a:t>
            </a:r>
            <a:r>
              <a:rPr lang="ru-RU" sz="165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сб-вс выходной </a:t>
            </a:r>
            <a:r>
              <a:rPr lang="ru-RU" sz="16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5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12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3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Основные характеристики решения о бюджете сельского поселения Локосово на 2024 год и плановый период 2025 и 2026 годов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(тыс. рублей)</a:t>
            </a:r>
            <a:endParaRPr lang="ru-RU" sz="28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2071678"/>
            <a:ext cx="7067576" cy="44022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000" dirty="0" smtClean="0"/>
              <a:t>общий объём доходов                       на 2024 год – 45 786,0 тыс. рублей</a:t>
            </a:r>
          </a:p>
          <a:p>
            <a:pPr marL="0" indent="0">
              <a:buNone/>
            </a:pPr>
            <a:r>
              <a:rPr lang="ru-RU" sz="2000" dirty="0" smtClean="0"/>
              <a:t>                                                               на 2025 год – 49 228,9 тыс. рублей</a:t>
            </a:r>
          </a:p>
          <a:p>
            <a:pPr marL="0" indent="0">
              <a:buNone/>
            </a:pPr>
            <a:r>
              <a:rPr lang="ru-RU" sz="2000" dirty="0" smtClean="0"/>
              <a:t>                                                               на 2026 год – 45 816,0 тыс. рублей </a:t>
            </a:r>
          </a:p>
          <a:p>
            <a:pPr marL="0" indent="0">
              <a:buNone/>
            </a:pPr>
            <a:r>
              <a:rPr lang="ru-RU" sz="2000" dirty="0" smtClean="0"/>
              <a:t>общий объём расходов                     на 2024 год – 45 786,0 тыс. рублей</a:t>
            </a:r>
          </a:p>
          <a:p>
            <a:pPr marL="0" indent="0">
              <a:buNone/>
            </a:pPr>
            <a:r>
              <a:rPr lang="ru-RU" sz="2000" dirty="0" smtClean="0"/>
              <a:t> общий объём расходов,                   на 2025 год – 49 228,9 тыс. рублей</a:t>
            </a:r>
          </a:p>
          <a:p>
            <a:pPr marL="0" indent="0">
              <a:buNone/>
            </a:pPr>
            <a:r>
              <a:rPr lang="ru-RU" sz="2000" dirty="0" smtClean="0"/>
              <a:t>в том числе</a:t>
            </a:r>
          </a:p>
          <a:p>
            <a:pPr marL="0" indent="0">
              <a:buNone/>
            </a:pPr>
            <a:r>
              <a:rPr lang="ru-RU" sz="2000" dirty="0" smtClean="0"/>
              <a:t>условно утверждённые расходы                      - 1 132,9тыс. рублей</a:t>
            </a:r>
          </a:p>
          <a:p>
            <a:pPr marL="0" indent="0">
              <a:buNone/>
            </a:pPr>
            <a:r>
              <a:rPr lang="ru-RU" sz="2000" dirty="0" smtClean="0"/>
              <a:t>общий объём расходов,                    на 2026 год – 45 816,0 тыс. рублей</a:t>
            </a:r>
          </a:p>
          <a:p>
            <a:pPr marL="0" indent="0">
              <a:buNone/>
            </a:pPr>
            <a:r>
              <a:rPr lang="ru-RU" sz="2000" dirty="0" smtClean="0"/>
              <a:t>в том числе</a:t>
            </a:r>
          </a:p>
          <a:p>
            <a:pPr marL="0" indent="0">
              <a:buNone/>
            </a:pPr>
            <a:r>
              <a:rPr lang="ru-RU" sz="2000" dirty="0" smtClean="0"/>
              <a:t>условно утверждённые расходы                      - 2 257,8тыс. рублей</a:t>
            </a:r>
          </a:p>
          <a:p>
            <a:pPr marL="0" indent="0">
              <a:buNone/>
            </a:pPr>
            <a:r>
              <a:rPr lang="ru-RU" sz="2000" dirty="0" smtClean="0"/>
              <a:t>дефицит бюджета поселения          на 2025 год -  0,0 тыс. рублей</a:t>
            </a:r>
          </a:p>
          <a:p>
            <a:pPr marL="0" indent="0">
              <a:buNone/>
            </a:pPr>
            <a:r>
              <a:rPr lang="ru-RU" sz="2000" dirty="0" smtClean="0"/>
              <a:t>                                                             на 2026 год -  0,0 тыс. рублей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604448" y="623731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3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001156" cy="78579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800" b="1" dirty="0" smtClean="0"/>
              <a:t>Основные показатели социально-экономического развития </a:t>
            </a:r>
            <a:br>
              <a:rPr lang="ru-RU" sz="1800" b="1" dirty="0" smtClean="0"/>
            </a:br>
            <a:r>
              <a:rPr lang="ru-RU" sz="1800" b="1" dirty="0" smtClean="0"/>
              <a:t>МО сельское поселение Локосово </a:t>
            </a:r>
            <a:endParaRPr lang="ru-RU" sz="18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992292267"/>
              </p:ext>
            </p:extLst>
          </p:nvPr>
        </p:nvGraphicFramePr>
        <p:xfrm>
          <a:off x="251520" y="692697"/>
          <a:ext cx="8606760" cy="593472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  <a:reflection endPos="8000" dist="50800" dir="5400000" sy="-100000" algn="bl" rotWithShape="0"/>
                </a:effectLst>
                <a:tableStyleId>{5C22544A-7EE6-4342-B048-85BDC9FD1C3A}</a:tableStyleId>
              </a:tblPr>
              <a:tblGrid>
                <a:gridCol w="1866907"/>
                <a:gridCol w="733428"/>
                <a:gridCol w="581996"/>
                <a:gridCol w="551483"/>
                <a:gridCol w="600077"/>
                <a:gridCol w="666753"/>
                <a:gridCol w="733428"/>
                <a:gridCol w="733428"/>
                <a:gridCol w="733428"/>
                <a:gridCol w="666753"/>
                <a:gridCol w="739079"/>
              </a:tblGrid>
              <a:tr h="259598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Показатели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отчет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отчет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оценка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прогноз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182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latin typeface="Times New Roman"/>
                        </a:rPr>
                        <a:t>2025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latin typeface="Times New Roman"/>
                        </a:rPr>
                        <a:t>2026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4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2022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2023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вариант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вариант 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вариант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вариант 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вариант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вариант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2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89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latin typeface="Times New Roman"/>
                        </a:rPr>
                        <a:t>1. Население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80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Численность постоянного населения (среднегодовая) -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2252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2252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2252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2210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59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Количество родившихся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59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Количество умерших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232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Естественный прирост (+), убыль (-)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51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latin typeface="Times New Roman"/>
                        </a:rPr>
                        <a:t>2. Бюджет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480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latin typeface="Times New Roman"/>
                        </a:rPr>
                        <a:t>Доходы  бюджета муниципального образования -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49 629,0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51 073,6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55 205,4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45 785,9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45 785,9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49 228,9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49 228,9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45 816,0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45 816,0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954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Налоговые и неналоговые доходы -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 5 535,8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5 324,3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7 541,1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7 205,6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7 205,6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7 507,9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7 507,9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7 668,6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7 668,6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80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latin typeface="Times New Roman"/>
                        </a:rPr>
                        <a:t>Налоговые доходы  бюджета муниципального образования -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5 174,8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5 262,0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7 132,2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6 911,9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6 911,9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7 229,2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7 229,2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7 389,9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7 389,9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481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3954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товары (работы, услуги) реализуемые на территории РФ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2 316,7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latin typeface="Times New Roman"/>
                        </a:rPr>
                        <a:t> 129,5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3 301,4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3 176,0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3 176,0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3 453,9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3 453,9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latin typeface="Times New Roman"/>
                        </a:rPr>
                        <a:t> 600,3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latin typeface="Times New Roman"/>
                        </a:rPr>
                        <a:t> 600,3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524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2 259,5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2 463,1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3 138,7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3 025,6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3 025,6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3 154,6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3 154,6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3 065,5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3 065,5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196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транспортный налог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тыс.руб.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79,4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78,2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77,4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84,2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84,4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86,5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86,5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87,7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87,7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232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441,1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496,2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489,0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557,0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557,0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462,60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462,60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564,8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564,8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524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59,7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81,0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122,9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65,6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59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18,4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14,0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>
          <a:xfrm>
            <a:off x="8855968" y="6381328"/>
            <a:ext cx="288032" cy="332568"/>
          </a:xfrm>
        </p:spPr>
        <p:txBody>
          <a:bodyPr/>
          <a:lstStyle/>
          <a:p>
            <a:pPr>
              <a:defRPr/>
            </a:pPr>
            <a:fld id="{C181DC57-44DC-45F0-BCCA-9E922B81A73E}" type="slidenum">
              <a:rPr lang="ru-RU" altLang="ru-RU" sz="1400" smtClean="0"/>
              <a:pPr>
                <a:defRPr/>
              </a:pPr>
              <a:t>4</a:t>
            </a:fld>
            <a:endParaRPr lang="ru-RU" alt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78581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1800" b="1" dirty="0" smtClean="0"/>
              <a:t>Основные показатели социально-экономического развития </a:t>
            </a:r>
            <a:br>
              <a:rPr lang="ru-RU" sz="1800" b="1" dirty="0" smtClean="0"/>
            </a:br>
            <a:r>
              <a:rPr lang="ru-RU" sz="1800" b="1" dirty="0" smtClean="0"/>
              <a:t>МО сельское поселение Локосово 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17939320"/>
              </p:ext>
            </p:extLst>
          </p:nvPr>
        </p:nvGraphicFramePr>
        <p:xfrm>
          <a:off x="214285" y="1285858"/>
          <a:ext cx="8572557" cy="450932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  <a:reflection stA="83000" endPos="11000" dist="50800" dir="5400000" sy="-100000" algn="bl" rotWithShape="0"/>
                </a:effectLst>
                <a:tableStyleId>{5C22544A-7EE6-4342-B048-85BDC9FD1C3A}</a:tableStyleId>
              </a:tblPr>
              <a:tblGrid>
                <a:gridCol w="1822510"/>
                <a:gridCol w="810005"/>
                <a:gridCol w="540004"/>
                <a:gridCol w="540004"/>
                <a:gridCol w="540004"/>
                <a:gridCol w="742505"/>
                <a:gridCol w="675005"/>
                <a:gridCol w="675005"/>
                <a:gridCol w="742505"/>
                <a:gridCol w="742505"/>
                <a:gridCol w="742505"/>
              </a:tblGrid>
              <a:tr h="214316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Показатели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отчет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отчет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оценка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прогноз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193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latin typeface="Times New Roman"/>
                        </a:rPr>
                        <a:t>2025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latin typeface="Times New Roman"/>
                        </a:rPr>
                        <a:t>2026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2022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вариант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вариант 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вариант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вариант 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вариант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вариант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2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5349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latin typeface="Times New Roman"/>
                        </a:rPr>
                        <a:t>Неналоговые доходы - всего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тыс. руб.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361,0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62,3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408,8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293,7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293,7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278,7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278,7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278,7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278,7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495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44 093,2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 45 749,3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47 664,3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38 580,3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38 580,3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41 721,0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41 721,0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38 147,4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38 147,4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629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 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 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4495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дотации на выравнивание бюджетной обеспеченности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14 490,4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15 255,9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16 220,0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10 960,7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10 960,7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11 132,3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11  132,3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11 247,6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11 247,6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8866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дотации на поддержку мер по обеспечению сбалансированности бюджетов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629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287,0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276,3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314,4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350,2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350,2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386,7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386,7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423,7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423,7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5259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28 503,6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30 157,4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30 708,3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27 269,4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27 269,4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30 202,0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30 202,0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26 476,1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26 476,1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71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latin typeface="Times New Roman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338,8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59,9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>
          <a:xfrm>
            <a:off x="8604448" y="6165304"/>
            <a:ext cx="403424" cy="359246"/>
          </a:xfrm>
        </p:spPr>
        <p:txBody>
          <a:bodyPr/>
          <a:lstStyle/>
          <a:p>
            <a:pPr>
              <a:defRPr/>
            </a:pPr>
            <a:fld id="{48FF5AC6-5938-43E0-AE37-C5AE4F1FADD6}" type="slidenum">
              <a:rPr lang="ru-RU" altLang="ru-RU" sz="1200" smtClean="0"/>
              <a:pPr>
                <a:defRPr/>
              </a:pPr>
              <a:t>5</a:t>
            </a:fld>
            <a:endParaRPr lang="ru-RU" alt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1"/>
            <a:ext cx="8358246" cy="71438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Основные показатели социально-экономического развития </a:t>
            </a:r>
            <a:b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МО сельское поселение Локосово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870296672"/>
              </p:ext>
            </p:extLst>
          </p:nvPr>
        </p:nvGraphicFramePr>
        <p:xfrm>
          <a:off x="304800" y="987734"/>
          <a:ext cx="8559801" cy="547650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schemeClr val="accent4">
                      <a:lumMod val="25000"/>
                    </a:schemeClr>
                  </a:innerShdw>
                  <a:reflection endPos="10000" dist="38100" dir="5400000" sy="-100000" algn="bl" rotWithShape="0"/>
                </a:effectLst>
                <a:tableStyleId>{5C22544A-7EE6-4342-B048-85BDC9FD1C3A}</a:tableStyleId>
              </a:tblPr>
              <a:tblGrid>
                <a:gridCol w="1834243"/>
                <a:gridCol w="705478"/>
                <a:gridCol w="634930"/>
                <a:gridCol w="564382"/>
                <a:gridCol w="564382"/>
                <a:gridCol w="699311"/>
                <a:gridCol w="705536"/>
                <a:gridCol w="705536"/>
                <a:gridCol w="776089"/>
                <a:gridCol w="684957"/>
                <a:gridCol w="684957"/>
              </a:tblGrid>
              <a:tr h="298126">
                <a:tc rowSpan="3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Показатели</a:t>
                      </a:r>
                    </a:p>
                  </a:txBody>
                  <a:tcPr marL="9525" marR="9525" marT="9526" marB="0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Единица измерения</a:t>
                      </a:r>
                    </a:p>
                  </a:txBody>
                  <a:tcPr marL="9525" marR="9525" marT="9526" marB="0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Отчет</a:t>
                      </a:r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Отчет</a:t>
                      </a:r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kern="1200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Оценка</a:t>
                      </a:r>
                    </a:p>
                    <a:p>
                      <a:pPr marL="0" algn="ctr" defTabSz="914400" rtl="0" eaLnBrk="1" fontAlgn="t" latinLnBrk="0" hangingPunct="1"/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Прогноз</a:t>
                      </a:r>
                    </a:p>
                  </a:txBody>
                  <a:tcPr marL="9525" marR="9525" marT="9526" marB="0"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00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2021</a:t>
                      </a:r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2022</a:t>
                      </a:r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2023</a:t>
                      </a:r>
                      <a:endParaRPr lang="ru-RU" sz="10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2024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6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2025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6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2026</a:t>
                      </a:r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6" marB="0" anchor="ctr" anchorCtr="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74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вариант 1</a:t>
                      </a:r>
                    </a:p>
                  </a:txBody>
                  <a:tcPr marL="9525" marR="9525" marT="9526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вариант 2</a:t>
                      </a:r>
                    </a:p>
                  </a:txBody>
                  <a:tcPr marL="9525" marR="9525" marT="9526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вариант 1</a:t>
                      </a:r>
                    </a:p>
                  </a:txBody>
                  <a:tcPr marL="9525" marR="9525" marT="9526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вариант 2</a:t>
                      </a:r>
                    </a:p>
                  </a:txBody>
                  <a:tcPr marL="9525" marR="9525" marT="9526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вариант 1</a:t>
                      </a:r>
                    </a:p>
                  </a:txBody>
                  <a:tcPr marL="9525" marR="9525" marT="9526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вариант 2</a:t>
                      </a:r>
                    </a:p>
                  </a:txBody>
                  <a:tcPr marL="9525" marR="9525" marT="9526" marB="0" anchor="ctr" anchorCtr="1">
                    <a:solidFill>
                      <a:schemeClr val="accent1"/>
                    </a:solidFill>
                  </a:tcPr>
                </a:tc>
              </a:tr>
              <a:tr h="53295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latin typeface="Times New Roman"/>
                        </a:rPr>
                        <a:t>Расходы бюджета муниципального образования - всего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51 260,6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51 715,1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51 715,1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45 786,0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45 786,0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49 228,8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49 228,8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45 816,0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45 816,0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1935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в том числе по направлениям: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 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 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  <a:tr h="24688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17</a:t>
                      </a:r>
                      <a:r>
                        <a:rPr lang="ru-RU" sz="1000" b="0" i="0" u="none" strike="noStrike" baseline="0" smtClean="0">
                          <a:latin typeface="Times New Roman"/>
                        </a:rPr>
                        <a:t> 223,7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17</a:t>
                      </a:r>
                      <a:r>
                        <a:rPr lang="ru-RU" sz="1000" b="0" i="0" u="none" strike="noStrike" baseline="0" smtClean="0">
                          <a:latin typeface="Times New Roman"/>
                        </a:rPr>
                        <a:t> 818,2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19 937,1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19 948,3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19 948,3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20 568,4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20 568,4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19 882,1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19 882,1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258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245,4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286,7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322,3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375,2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375,2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386,7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386,7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423,1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423,1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57635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322,7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908,6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865,1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155,5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155,5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153,7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153,7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153,6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153,6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18425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4 145,8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2 933,0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3 507,2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3 261,8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3 261,8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3 531,4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3 531,4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3 631,4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3 631,4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4424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3 581,7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2 119,9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3 136,2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1 730,6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1 730,6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5 495,7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5 495,7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2 361,4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2 361,4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1614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1,1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1,1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195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220,6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96,7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175,1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101,9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101,9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25,3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25,3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484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12 041,8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12 150,5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12 762,1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11 856,9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11 856,9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11 291,6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11 291,6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11 018,8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11 018,8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2742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300,0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435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6 893,9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6 099,1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7 956,5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6 788,7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6 788,7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6 281,4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6 281,4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baseline="0" dirty="0" smtClean="0">
                          <a:latin typeface="Times New Roman"/>
                        </a:rPr>
                        <a:t>6 796,0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baseline="0" dirty="0" smtClean="0">
                          <a:latin typeface="Times New Roman"/>
                        </a:rPr>
                        <a:t>6 796,0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3714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межбюджетные трансферты общего характера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6 343,9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smtClean="0">
                          <a:latin typeface="Times New Roman"/>
                        </a:rPr>
                        <a:t>9 002,4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7 688,1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1 267,1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1 267,1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1 219,9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1 219,9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1 223,7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1 223,7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53295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Times New Roman"/>
                        </a:rPr>
                        <a:t>Дефицит(-), профицит(+) бюджета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-1</a:t>
                      </a:r>
                      <a:r>
                        <a:rPr lang="ru-RU" sz="1000" b="0" i="0" u="none" strike="noStrike" baseline="0" dirty="0" smtClean="0">
                          <a:latin typeface="Times New Roman"/>
                        </a:rPr>
                        <a:t> 631,6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-641,5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latin typeface="Times New Roman"/>
                        </a:rPr>
                        <a:t>-523,6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>
          <a:xfrm>
            <a:off x="8812584" y="6237312"/>
            <a:ext cx="331416" cy="287238"/>
          </a:xfrm>
        </p:spPr>
        <p:txBody>
          <a:bodyPr/>
          <a:lstStyle/>
          <a:p>
            <a:pPr>
              <a:defRPr/>
            </a:pPr>
            <a:fld id="{68EB65E9-6D5F-4168-B8EB-F957475A944E}" type="slidenum">
              <a:rPr lang="ru-RU" altLang="ru-RU" sz="1400" smtClean="0"/>
              <a:pPr>
                <a:defRPr/>
              </a:pPr>
              <a:t>6</a:t>
            </a:fld>
            <a:endParaRPr lang="ru-RU" alt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634442" cy="1139825"/>
          </a:xfrm>
          <a:effectLst>
            <a:outerShdw blurRad="50800" dist="50800" dir="5400000" algn="ctr" rotWithShape="0">
              <a:schemeClr val="accent4">
                <a:lumMod val="25000"/>
                <a:alpha val="60000"/>
              </a:schemeClr>
            </a:outerShdw>
          </a:effec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Основные характеристики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бюджета сельского поселения Локосово по доходам на </a:t>
            </a:r>
            <a:r>
              <a:rPr lang="ru-RU" sz="2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2024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год и на плановый период </a:t>
            </a:r>
            <a:b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2025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и </a:t>
            </a:r>
            <a:r>
              <a:rPr lang="ru-RU" sz="2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2026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годов, тыс. рублей</a:t>
            </a:r>
            <a:r>
              <a:rPr lang="ru-RU" sz="1400" dirty="0">
                <a:effectLst/>
              </a:rPr>
              <a:t/>
            </a:r>
            <a:br>
              <a:rPr lang="ru-RU" sz="1400" dirty="0">
                <a:effectLst/>
              </a:rPr>
            </a:br>
            <a:endParaRPr lang="ru-RU" sz="1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041622440"/>
              </p:ext>
            </p:extLst>
          </p:nvPr>
        </p:nvGraphicFramePr>
        <p:xfrm>
          <a:off x="228600" y="1285860"/>
          <a:ext cx="8610600" cy="507210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  <a:reflection stA="58000" endPos="8000" dist="25400" dir="5400000" sy="-100000" algn="bl" rotWithShape="0"/>
                </a:effectLst>
              </a:tblPr>
              <a:tblGrid>
                <a:gridCol w="1828800"/>
                <a:gridCol w="1600200"/>
                <a:gridCol w="1736725"/>
                <a:gridCol w="1722438"/>
                <a:gridCol w="1722437"/>
              </a:tblGrid>
              <a:tr h="6915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94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10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49 629,0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5 174,8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361,0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44 093,2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3436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496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оценка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65 549,7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5 938,9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134,1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59 476,7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361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4964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55 205,4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7 132,2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408,9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47 664,3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4521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8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 sz="24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tabLst>
                          <a:tab pos="800100" algn="l"/>
                          <a:tab pos="57150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tabLst>
                          <a:tab pos="800100" algn="l"/>
                          <a:tab pos="57150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86,4 %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461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год прогноз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49 228,9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7 229,2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278,7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41 721,0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8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  <a:defRPr/>
                      </a:pPr>
                      <a:r>
                        <a:rPr kumimoji="0" lang="ru-RU" alt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Уд. Вес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366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45 816,0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7 389,9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38 147,4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52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  <a:defRPr/>
                      </a:pPr>
                      <a:r>
                        <a:rPr kumimoji="0" lang="ru-RU" alt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Уд. вес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  <a:tab pos="5715000" algn="l"/>
                        </a:tabLs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83,3%</a:t>
                      </a:r>
                    </a:p>
                  </a:txBody>
                  <a:tcPr marL="68580" marR="6858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>
          <a:xfrm>
            <a:off x="8748464" y="6453336"/>
            <a:ext cx="290264" cy="264368"/>
          </a:xfrm>
        </p:spPr>
        <p:txBody>
          <a:bodyPr/>
          <a:lstStyle/>
          <a:p>
            <a:pPr>
              <a:defRPr/>
            </a:pPr>
            <a:fld id="{BE8EE608-95B6-45D9-B3E5-795F7270DCF6}" type="slidenum">
              <a:rPr lang="ru-RU" altLang="ru-RU" sz="1200" smtClean="0"/>
              <a:pPr>
                <a:defRPr/>
              </a:pPr>
              <a:t>7</a:t>
            </a:fld>
            <a:endParaRPr lang="ru-RU" alt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85723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Сведения о доходах  бюджета сельского поселения Локосово на </a:t>
            </a:r>
            <a:r>
              <a:rPr lang="ru-RU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2024</a:t>
            </a:r>
            <a:r>
              <a:rPr lang="ru-RU" sz="20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год  и на плановый период </a:t>
            </a:r>
            <a:r>
              <a:rPr lang="ru-RU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2024</a:t>
            </a:r>
            <a:r>
              <a:rPr lang="ru-RU" sz="20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и </a:t>
            </a:r>
            <a:r>
              <a:rPr lang="ru-RU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2025</a:t>
            </a:r>
            <a:r>
              <a:rPr lang="ru-RU" sz="2000" b="1" dirty="0" smtClean="0">
                <a:solidFill>
                  <a:srgbClr val="99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годов </a:t>
            </a:r>
            <a:r>
              <a:rPr lang="ru-RU" sz="2000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(тыс.руб.)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064049482"/>
              </p:ext>
            </p:extLst>
          </p:nvPr>
        </p:nvGraphicFramePr>
        <p:xfrm>
          <a:off x="142844" y="506461"/>
          <a:ext cx="8858312" cy="635153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  <a:reflection endPos="6000" dist="50800" dir="5400000" sy="-100000" algn="bl" rotWithShape="0"/>
                </a:effectLst>
                <a:tableStyleId>{5C22544A-7EE6-4342-B048-85BDC9FD1C3A}</a:tableStyleId>
              </a:tblPr>
              <a:tblGrid>
                <a:gridCol w="1357323"/>
                <a:gridCol w="4929222"/>
                <a:gridCol w="928694"/>
                <a:gridCol w="780763"/>
                <a:gridCol w="862310"/>
              </a:tblGrid>
              <a:tr h="2100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вида доходов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856"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314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1 00 00000 00 0000 000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7</a:t>
                      </a:r>
                      <a:r>
                        <a:rPr lang="ru-RU" sz="1000" b="1" i="0" u="none" strike="noStrike" baseline="0" dirty="0" smtClean="0">
                          <a:latin typeface="Times New Roman"/>
                        </a:rPr>
                        <a:t> 205,7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7 507,9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7 668,6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9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6 912,0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7 229,2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7 389,9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1 03 00000 00 0000 000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26282F"/>
                          </a:solidFill>
                          <a:latin typeface="Times New Roman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3 182,1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3 453,9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3 600,3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91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1 03 02230 01 0000 110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1 505,6                     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                       1 644,5</a:t>
                      </a:r>
                    </a:p>
                    <a:p>
                      <a:pPr algn="ctr" fontAlgn="ctr"/>
                      <a:endParaRPr lang="ru-RU" sz="1000" b="0" i="0" u="none" strike="noStrike" dirty="0" smtClean="0"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1 188,1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2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1 03 02240 01 0000 110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7,7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7,7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                             36,0</a:t>
                      </a:r>
                    </a:p>
                    <a:p>
                      <a:pPr algn="ctr" fontAlgn="ctr"/>
                      <a:endParaRPr lang="ru-RU" sz="1000" b="0" i="0" u="none" strike="noStrike" dirty="0" smtClean="0"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2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1 03 02250 01 0000 110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latin typeface="Times New Roman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1 668,8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1 801,7</a:t>
                      </a:r>
                      <a:endParaRPr lang="ru-RU" sz="1000" b="0" i="0" u="none" strike="noStrike" baseline="0" dirty="0" smtClean="0"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2 376,2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49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1 01 00000 00 0000 000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latin typeface="Times New Roman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  3 019,6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3 154,6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3 065,5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4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1 01 02000 01 0000 110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3 019,6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3 154,6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3 065,5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2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1 01 02010 01 0000 110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3 009,6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3 154,6</a:t>
                      </a:r>
                      <a:endParaRPr lang="ru-RU" sz="1000" b="0" i="0" u="none" strike="noStrike" baseline="0" dirty="0" smtClean="0"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3 055,5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72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1 01 02020 01 0000 110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 и других лиц, занимающихся частной практикой в соответствии со статьёй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0,0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                            0,0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0,0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823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1 01 02030 01 0000 110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Налог на доходы физических лиц с доходов, полученных физическими лицами в соответствии со статьёй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10,0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0,0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10,0                             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8845352" y="6593632"/>
            <a:ext cx="298648" cy="264368"/>
          </a:xfrm>
        </p:spPr>
        <p:txBody>
          <a:bodyPr/>
          <a:lstStyle/>
          <a:p>
            <a:pPr>
              <a:defRPr/>
            </a:pPr>
            <a:fld id="{2DF3ECCA-AD86-4AA2-8DCD-9FF8400878CD}" type="slidenum">
              <a:rPr lang="ru-RU" altLang="ru-RU" sz="1100" smtClean="0"/>
              <a:pPr>
                <a:defRPr/>
              </a:pPr>
              <a:t>8</a:t>
            </a:fld>
            <a:endParaRPr lang="ru-RU" alt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1122" cy="62299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Сведения о доходах  бюджета сельского поселения Локосово на 2024 год  и на плановый период 2025 и 2026 годов </a:t>
            </a:r>
            <a:r>
              <a:rPr lang="ru-RU" sz="105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(тыс.руб.)</a:t>
            </a:r>
            <a:endParaRPr lang="ru-RU" sz="105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421981955"/>
              </p:ext>
            </p:extLst>
          </p:nvPr>
        </p:nvGraphicFramePr>
        <p:xfrm>
          <a:off x="251520" y="692696"/>
          <a:ext cx="8658225" cy="596617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  <a:reflection stA="91000" endPos="6000" dist="50800" dir="5400000" sy="-100000" algn="bl" rotWithShape="0"/>
                </a:effectLst>
                <a:tableStyleId>{5C22544A-7EE6-4342-B048-85BDC9FD1C3A}</a:tableStyleId>
              </a:tblPr>
              <a:tblGrid>
                <a:gridCol w="1905000"/>
                <a:gridCol w="4267199"/>
                <a:gridCol w="838200"/>
                <a:gridCol w="869951"/>
                <a:gridCol w="777875"/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 вида доходов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976"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2400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1 06 00000 00 0000 000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706,8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614,7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718,1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49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1 06 01000 00 0000 110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557,0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462,6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564,8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97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1 06 01030 10 0000 110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557,0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462,6 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564,8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26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1 06 04000 02 0000 110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 smtClean="0">
                          <a:latin typeface="Times New Roman"/>
                        </a:rPr>
                        <a:t>Транспортный налог</a:t>
                      </a:r>
                      <a:endParaRPr lang="ru-RU" sz="11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84,2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86,5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87,7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1 06 04011 02 0000 110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Транспортный</a:t>
                      </a:r>
                      <a:r>
                        <a:rPr lang="ru-RU" sz="1100" b="0" i="0" u="none" strike="noStrike" baseline="0" dirty="0" smtClean="0">
                          <a:latin typeface="Times New Roman"/>
                        </a:rPr>
                        <a:t> налог с организаций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3,2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2,2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2,2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1 06 04012 02 0000 110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Транспортный</a:t>
                      </a:r>
                      <a:r>
                        <a:rPr lang="ru-RU" sz="1100" b="0" i="0" u="none" strike="noStrike" baseline="0" dirty="0" smtClean="0">
                          <a:latin typeface="Times New Roman"/>
                        </a:rPr>
                        <a:t> налог с физических лиц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81,0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84,3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85,5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</a:rPr>
                        <a:t>1 06 06000 00 0000 110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</a:rPr>
                        <a:t>65,0</a:t>
                      </a:r>
                      <a:endParaRPr lang="ru-RU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</a:rPr>
                        <a:t>                   61,0</a:t>
                      </a:r>
                      <a:endParaRPr lang="ru-RU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/>
                        </a:rPr>
                        <a:t>81,0</a:t>
                      </a:r>
                      <a:endParaRPr lang="ru-RU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1 06 06033 10 0000 110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Земельный налог с организаций,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38,6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38,6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Times New Roman"/>
                        </a:rPr>
                        <a:t>38,6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59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1 06 06043 10 0000 110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latin typeface="Times New Roman"/>
                        </a:rPr>
                        <a:t>Земельный налог с физических лиц, обладающих земельным участком, расположенным в границах сельских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27,0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27,0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Times New Roman"/>
                        </a:rPr>
                        <a:t>                            </a:t>
                      </a:r>
                      <a:r>
                        <a:rPr lang="ru-RU" sz="1000" b="0" i="0" u="none" strike="noStrike" dirty="0" smtClean="0">
                          <a:latin typeface="Times New Roman"/>
                        </a:rPr>
                        <a:t>27,0</a:t>
                      </a:r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59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1 08 04020 01 0000 110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latin typeface="Times New Roman"/>
                        </a:rPr>
                        <a:t>Государственная пошлина за совершение нотариальных действий должностными лицами органов местного самоуправления, уполномоченными в соответствии с законодательными актами Российской Федерации на совершение нотариальных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latin typeface="Times New Roman"/>
                        </a:rPr>
                        <a:t>                          </a:t>
                      </a:r>
                      <a:r>
                        <a:rPr lang="ru-RU" sz="1000" b="1" i="0" u="none" strike="noStrike" dirty="0" smtClean="0">
                          <a:latin typeface="Times New Roman"/>
                        </a:rPr>
                        <a:t>3,5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Times New Roman"/>
                        </a:rPr>
                        <a:t>                          </a:t>
                      </a:r>
                      <a:r>
                        <a:rPr lang="ru-RU" sz="1000" b="1" i="0" u="none" strike="noStrike" dirty="0" smtClean="0">
                          <a:latin typeface="Times New Roman"/>
                        </a:rPr>
                        <a:t>6,0 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Times New Roman"/>
                        </a:rPr>
                        <a:t>                          </a:t>
                      </a:r>
                      <a:r>
                        <a:rPr lang="ru-RU" sz="1000" b="1" i="0" u="none" strike="noStrike" dirty="0" smtClean="0">
                          <a:latin typeface="Times New Roman"/>
                        </a:rPr>
                        <a:t>6,0 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9475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293,7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                278,7 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278,7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6193">
                <a:tc>
                  <a:txBody>
                    <a:bodyPr/>
                    <a:lstStyle/>
                    <a:p>
                      <a:pPr marL="0" marR="0" indent="0" algn="ctr" defTabSz="68708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latin typeface="Times New Roman"/>
                        </a:rPr>
                        <a:t>1 1105035 10 0000 120 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Доходы от сдачи в аренду имущества, составляющего казну сельских</a:t>
                      </a:r>
                      <a:r>
                        <a:rPr lang="ru-RU" sz="1000" b="1" i="0" u="none" strike="noStrike" baseline="0" dirty="0" smtClean="0">
                          <a:latin typeface="Times New Roman"/>
                        </a:rPr>
                        <a:t> поселений (за исключением земельных участков)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247,2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247,2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247,2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6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1 13 01995 10 0000 130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Прочие доходы от оказания платных услуг (работ) получателями</a:t>
                      </a:r>
                      <a:r>
                        <a:rPr lang="ru-RU" sz="1000" b="1" i="0" u="none" strike="noStrike" baseline="0" dirty="0" smtClean="0">
                          <a:latin typeface="Times New Roman"/>
                        </a:rPr>
                        <a:t> средств бюджетов сельских поселений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0,0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20,0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20,0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6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1 13 02995 10 0000 130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Прочие доходы от компенсации</a:t>
                      </a:r>
                      <a:r>
                        <a:rPr lang="ru-RU" sz="1000" b="1" i="0" u="none" strike="noStrike" baseline="0" dirty="0" smtClean="0">
                          <a:latin typeface="Times New Roman"/>
                        </a:rPr>
                        <a:t> затрат бюджетов сельских поселений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45,0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10,0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10,0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66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1 16 07090 10 0000 140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муниципальным органом, (муниципальным казенным учреждением) сельского поселения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Times New Roman"/>
                        </a:rPr>
                        <a:t>1,5</a:t>
                      </a:r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8862120" y="6532563"/>
            <a:ext cx="281880" cy="325437"/>
          </a:xfrm>
        </p:spPr>
        <p:txBody>
          <a:bodyPr/>
          <a:lstStyle/>
          <a:p>
            <a:pPr>
              <a:defRPr/>
            </a:pPr>
            <a:fld id="{8D348EFF-95DB-42A6-8676-AC97FA6A7583}" type="slidenum">
              <a:rPr lang="ru-RU" altLang="ru-RU" sz="1100" smtClean="0"/>
              <a:pPr>
                <a:defRPr/>
              </a:pPr>
              <a:t>9</a:t>
            </a:fld>
            <a:endParaRPr lang="ru-RU" alt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42tgp_business_blue">
  <a:themeElements>
    <a:clrScheme name="041tgp_figure_blue 1">
      <a:dk1>
        <a:srgbClr val="000066"/>
      </a:dk1>
      <a:lt1>
        <a:srgbClr val="FFFFFF"/>
      </a:lt1>
      <a:dk2>
        <a:srgbClr val="175B5B"/>
      </a:dk2>
      <a:lt2>
        <a:srgbClr val="DDDDDD"/>
      </a:lt2>
      <a:accent1>
        <a:srgbClr val="CBB61D"/>
      </a:accent1>
      <a:accent2>
        <a:srgbClr val="6CA5D8"/>
      </a:accent2>
      <a:accent3>
        <a:srgbClr val="FFFFFF"/>
      </a:accent3>
      <a:accent4>
        <a:srgbClr val="000056"/>
      </a:accent4>
      <a:accent5>
        <a:srgbClr val="E2D7AB"/>
      </a:accent5>
      <a:accent6>
        <a:srgbClr val="6195C4"/>
      </a:accent6>
      <a:hlink>
        <a:srgbClr val="5D4BC7"/>
      </a:hlink>
      <a:folHlink>
        <a:srgbClr val="878FA5"/>
      </a:folHlink>
    </a:clrScheme>
    <a:fontScheme name="041tgp_figure_blu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41tgp_figure_blue 1">
        <a:dk1>
          <a:srgbClr val="000066"/>
        </a:dk1>
        <a:lt1>
          <a:srgbClr val="FFFFFF"/>
        </a:lt1>
        <a:dk2>
          <a:srgbClr val="175B5B"/>
        </a:dk2>
        <a:lt2>
          <a:srgbClr val="DDDDDD"/>
        </a:lt2>
        <a:accent1>
          <a:srgbClr val="CBB61D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E2D7AB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tgp_figure_blue 2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1tgp_figure_blue 3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B98A"/>
        </a:accent6>
        <a:hlink>
          <a:srgbClr val="7648EA"/>
        </a:hlink>
        <a:folHlink>
          <a:srgbClr val="6E96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16004</TotalTime>
  <Words>3434</Words>
  <Application>Microsoft Office PowerPoint</Application>
  <PresentationFormat>Экран (4:3)</PresentationFormat>
  <Paragraphs>1123</Paragraphs>
  <Slides>23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042tgp_business_blue</vt:lpstr>
      <vt:lpstr>Image</vt:lpstr>
      <vt:lpstr> Бюджет для граждан к решению о бюджете сельского поселения Локосово  на 2024 год и на плановый период  2025 и 2026 годов</vt:lpstr>
      <vt:lpstr>Бюджет для граждан</vt:lpstr>
      <vt:lpstr>  Основные характеристики решения о бюджете сельского поселения Локосово на 2024 год и плановый период 2025 и 2026 годов (тыс. рублей)</vt:lpstr>
      <vt:lpstr>Основные показатели социально-экономического развития  МО сельское поселение Локосово </vt:lpstr>
      <vt:lpstr>Основные показатели социально-экономического развития  МО сельское поселение Локосово </vt:lpstr>
      <vt:lpstr>Основные показатели социально-экономического развития  МО сельское поселение Локосово </vt:lpstr>
      <vt:lpstr>Основные характеристики бюджета сельского поселения Локосово по доходам на 2024 год и на плановый период  2025 и 2026 годов, тыс. рублей </vt:lpstr>
      <vt:lpstr>Сведения о доходах  бюджета сельского поселения Локосово на 2024 год  и на плановый период 2024 и 2025 годов (тыс.руб.)</vt:lpstr>
      <vt:lpstr>Сведения о доходах  бюджета сельского поселения Локосово на 2024 год  и на плановый период 2025 и 2026 годов (тыс.руб.)</vt:lpstr>
      <vt:lpstr>Сведения о доходах  бюджета сельского поселения Локосово на 2024 год  и на плановый период 2025 и 2026годов (тыс.руб.)</vt:lpstr>
      <vt:lpstr>Сведения о доходах  бюджета сельского поселения Локосово на 2024 год  и на плановый период 2025 и 2026 годов (тыс.руб.)</vt:lpstr>
      <vt:lpstr>   Структура доходной части бюджета сельского поселения Локосово на 2024 год и на плановый период 2025 и 2026 годов  </vt:lpstr>
      <vt:lpstr>Верхний предел муниципального долга   МО сельское поселение Локосово</vt:lpstr>
      <vt:lpstr>Распределение расходов бюджета сельского поселения Локосово по разделам классификации расходов на 2024 год и на плановый период 2025 и 2026 годов (тыс. руб.)</vt:lpstr>
      <vt:lpstr>Функциональная структура расходов бюджета сельского поселения Локосово на  2024 год</vt:lpstr>
      <vt:lpstr>Распределение бюджетных ассигнований по целевым статьям (муниципальным программам и непрограммным направлениям деятельности), группам и подгруппам видов расходов классификации расходов бюджета сельского поселения Локосово на 2024 год и на плановый период 2025 и 2026 годов , тыс. рублей</vt:lpstr>
      <vt:lpstr>Объем межбюджетных трансфертов, получаемых из других бюджетов в бюджет сельского поселения Локосово на 2024 год и на плановый период 2025 и 2026 годов, тыс. рублей</vt:lpstr>
      <vt:lpstr>Объем межбюджетных трансфертов, предоставляемых бюджету муниципального образования Сургутский район из бюджета сельского поселения Локосово на 2024 год и на плановый период 2025 и 2026 годов, тыс. рублей</vt:lpstr>
      <vt:lpstr>Слайд 19</vt:lpstr>
      <vt:lpstr>Слайд 20</vt:lpstr>
      <vt:lpstr>Муниципальные программы сельского поселения Локосово на 2024 год и на плановый период 2025 и 2026 годов (тыс. рублей) </vt:lpstr>
      <vt:lpstr>Муниципальные программы сельского поселения Локосово на 2024 год и на плановый период 2025 и 2026 годов (тыс. рублей) </vt:lpstr>
      <vt:lpstr>Контактная информация для граждан  За получением дополнительной информации просим обращаться в АДМИНИСТРАЦИЮ СЕЛЬСКОГО ПОСЕЛЕНИЯ ЛОКОСОВО Адрес: ул. ЗАВОДСКАЯ, д.5, С.П. ЛОКОСОВО, Ханты-Мансийский автономный округ - Югра, Тюменская область, 628454  Телефоны:  8(3462) 550-548 - приёмная  8(3462) 550-548 - факс  E-mail: lokosovoadm@mail.ru Адрес сайта: http://www.lokosovo.ru/deyatelnost/byudzhet-i-finansy.php  Время работы: вт-пт с 900 до 1700 (перерыв с 1300 до 1400), в понедельник с 900 до 1800  сб-вс выходной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Маслова Екатерина Геннадьевна</dc:creator>
  <cp:lastModifiedBy>Бухгалтерия</cp:lastModifiedBy>
  <cp:revision>970</cp:revision>
  <cp:lastPrinted>2016-11-02T09:52:00Z</cp:lastPrinted>
  <dcterms:created xsi:type="dcterms:W3CDTF">1601-01-01T00:00:00Z</dcterms:created>
  <dcterms:modified xsi:type="dcterms:W3CDTF">2025-05-27T07:54:45Z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