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12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0" r:id="rId3"/>
    <p:sldId id="325" r:id="rId4"/>
    <p:sldId id="324" r:id="rId5"/>
    <p:sldId id="313" r:id="rId6"/>
    <p:sldId id="329" r:id="rId7"/>
    <p:sldId id="315" r:id="rId8"/>
    <p:sldId id="333" r:id="rId9"/>
    <p:sldId id="334" r:id="rId10"/>
    <p:sldId id="335" r:id="rId11"/>
    <p:sldId id="318" r:id="rId12"/>
    <p:sldId id="319" r:id="rId13"/>
    <p:sldId id="299" r:id="rId14"/>
    <p:sldId id="291" r:id="rId15"/>
    <p:sldId id="332" r:id="rId16"/>
    <p:sldId id="331" r:id="rId17"/>
    <p:sldId id="305" r:id="rId18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стрикова Елена Анатольевна" initials="БЕА" lastIdx="0" clrIdx="0">
    <p:extLst>
      <p:ext uri="{19B8F6BF-5375-455C-9EA6-DF929625EA0E}">
        <p15:presenceInfo xmlns="" xmlns:p15="http://schemas.microsoft.com/office/powerpoint/2012/main" userId="S-1-5-21-4252796151-2055970554-428867027-11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5F41C"/>
    <a:srgbClr val="C5FFFF"/>
    <a:srgbClr val="FF3399"/>
    <a:srgbClr val="EB2546"/>
    <a:srgbClr val="23961A"/>
    <a:srgbClr val="008000"/>
    <a:srgbClr val="66FFFF"/>
    <a:srgbClr val="003F3E"/>
    <a:srgbClr val="00C5C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6667" autoAdjust="0"/>
    <p:restoredTop sz="85612" autoAdjust="0"/>
  </p:normalViewPr>
  <p:slideViewPr>
    <p:cSldViewPr>
      <p:cViewPr varScale="1">
        <p:scale>
          <a:sx n="69" d="100"/>
          <a:sy n="69" d="100"/>
        </p:scale>
        <p:origin x="-1796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32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view3D>
      <c:rotX val="75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210 Оплата труда и начислений на выплаты по оплате труда</c:v>
                </c:pt>
                <c:pt idx="1">
                  <c:v>220 Оплата работ, услуг </c:v>
                </c:pt>
                <c:pt idx="2">
                  <c:v>240 Безвозмездные перечисления организациям</c:v>
                </c:pt>
                <c:pt idx="3">
                  <c:v>250 Безвозмездные перечисления бюджетам</c:v>
                </c:pt>
                <c:pt idx="4">
                  <c:v>260 Соц обеспечение</c:v>
                </c:pt>
                <c:pt idx="5">
                  <c:v>290 Прочие расходы</c:v>
                </c:pt>
                <c:pt idx="6">
                  <c:v>310 Увеличение стоимости основных средст</c:v>
                </c:pt>
                <c:pt idx="7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57.4</c:v>
                </c:pt>
                <c:pt idx="1">
                  <c:v>27.8</c:v>
                </c:pt>
                <c:pt idx="2" formatCode="General">
                  <c:v>0.60000000000000009</c:v>
                </c:pt>
                <c:pt idx="3" formatCode="General">
                  <c:v>2.4</c:v>
                </c:pt>
                <c:pt idx="4" formatCode="General">
                  <c:v>1.9</c:v>
                </c:pt>
                <c:pt idx="5">
                  <c:v>4</c:v>
                </c:pt>
                <c:pt idx="6" formatCode="General">
                  <c:v>2.6</c:v>
                </c:pt>
                <c:pt idx="7">
                  <c:v>3.3</c:v>
                </c:pt>
              </c:numCache>
            </c:numRef>
          </c:val>
          <c:bubble3D val="1"/>
        </c:ser>
        <c:dLbls>
          <c:showPercent val="1"/>
        </c:dLbls>
      </c:pie3D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7.8725276527934013E-2"/>
          <c:y val="1.686559192368426E-2"/>
          <c:w val="0.91655254030745659"/>
          <c:h val="0.8248131246675438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исполнение бюджета всего</c:v>
                </c:pt>
              </c:strCache>
            </c:strRef>
          </c:tx>
          <c:dLbls>
            <c:dLbl>
              <c:idx val="0"/>
              <c:layout>
                <c:manualLayout>
                  <c:x val="-4.4642857142857418E-3"/>
                  <c:y val="8.3009062163045433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4562861748659262E-17"/>
                  <c:y val="9.0791161740829768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4642857142858294E-3"/>
                  <c:y val="8.3009062163045391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0.96599999999999997</c:v>
                </c:pt>
                <c:pt idx="1">
                  <c:v>0.95799999999999996</c:v>
                </c:pt>
                <c:pt idx="2">
                  <c:v>0.95199999999999996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бюджета в рамках программ</c:v>
                </c:pt>
              </c:strCache>
            </c:strRef>
          </c:tx>
          <c:dLbls>
            <c:dLbl>
              <c:idx val="0"/>
              <c:layout>
                <c:manualLayout>
                  <c:x val="1.9345238095238214E-2"/>
                  <c:y val="1.7534049141876909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3154761904761904E-2"/>
                  <c:y val="1.3771636689411547E-2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833333333333412E-2"/>
                  <c:y val="3.309817649524807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r>
                      <a:rPr lang="ru-RU" dirty="0" smtClean="0"/>
                      <a:t>3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Лист1!$C$2:$C$4</c:f>
              <c:numCache>
                <c:formatCode>0.0%</c:formatCode>
                <c:ptCount val="3"/>
                <c:pt idx="0">
                  <c:v>1</c:v>
                </c:pt>
                <c:pt idx="1">
                  <c:v>0.64</c:v>
                </c:pt>
                <c:pt idx="2">
                  <c:v>0.93600000000000005</c:v>
                </c:pt>
              </c:numCache>
            </c:numRef>
          </c:val>
        </c:ser>
        <c:shape val="box"/>
        <c:axId val="148990976"/>
        <c:axId val="150234240"/>
        <c:axId val="150303168"/>
      </c:bar3DChart>
      <c:catAx>
        <c:axId val="1489909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50234240"/>
        <c:crosses val="autoZero"/>
        <c:auto val="1"/>
        <c:lblAlgn val="ctr"/>
        <c:lblOffset val="100"/>
      </c:catAx>
      <c:valAx>
        <c:axId val="150234240"/>
        <c:scaling>
          <c:orientation val="minMax"/>
        </c:scaling>
        <c:axPos val="l"/>
        <c:majorGridlines/>
        <c:numFmt formatCode="0.0%" sourceLinked="1"/>
        <c:maj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148990976"/>
        <c:crosses val="autoZero"/>
        <c:crossBetween val="between"/>
      </c:valAx>
      <c:serAx>
        <c:axId val="150303168"/>
        <c:scaling>
          <c:orientation val="minMax"/>
        </c:scaling>
        <c:delete val="1"/>
        <c:axPos val="b"/>
        <c:majorGridlines/>
        <c:majorTickMark val="none"/>
        <c:tickLblPos val="none"/>
        <c:crossAx val="150234240"/>
        <c:crosses val="autoZero"/>
      </c:serAx>
    </c:plotArea>
    <c:legend>
      <c:legendPos val="b"/>
      <c:layout>
        <c:manualLayout>
          <c:xMode val="edge"/>
          <c:yMode val="edge"/>
          <c:x val="0.15908792650918641"/>
          <c:y val="0.86281529098660903"/>
          <c:w val="0.78668189913760767"/>
          <c:h val="9.1135009423105859E-2"/>
        </c:manualLayout>
      </c:layout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CE969AF-3E19-459B-8DF3-669F67BB718D}" type="datetimeFigureOut">
              <a:rPr lang="ru-RU"/>
              <a:pPr>
                <a:defRPr/>
              </a:pPr>
              <a:t>27.05.2025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21" tIns="45711" rIns="91421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C4BB4DC-1979-4ED2-B262-9A43A2B08915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="" xmlns:p14="http://schemas.microsoft.com/office/powerpoint/2010/main" val="25298956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660777B2-884B-4A97-90D5-E1FFFB8392F7}" type="datetimeFigureOut">
              <a:rPr lang="ru-RU"/>
              <a:pPr>
                <a:defRPr/>
              </a:pPr>
              <a:t>27.05.2025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8813"/>
          </a:xfrm>
          <a:prstGeom prst="rect">
            <a:avLst/>
          </a:prstGeom>
        </p:spPr>
        <p:txBody>
          <a:bodyPr vert="horz" lIns="91421" tIns="45711" rIns="91421" bIns="45711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21" tIns="45711" rIns="91421" bIns="4571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85D91D-B1F6-46DE-BB79-3BFC2620756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="" xmlns:p14="http://schemas.microsoft.com/office/powerpoint/2010/main" val="11844769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22788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497564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94205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64069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16479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3984389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95864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97714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4488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546428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1021060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AA931E-360D-4DFF-B943-3447B8F10069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8A452-E8CC-4F2F-89B9-51967858FA17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5810F-F009-4397-82C8-9BD7498FEB92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-838200" y="990600"/>
            <a:ext cx="914400" cy="91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60D76-C6E7-4D6F-A473-58A17AC2F5E4}" type="slidenum">
              <a:rPr lang="ru-RU" alt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alt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7934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1_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3E755-51C7-4424-A70F-7AE241F5B3C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="" xmlns:p14="http://schemas.microsoft.com/office/powerpoint/2010/main" val="303706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CC180-0261-41F3-850A-949A344498BB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E6686-AB28-4E2B-A233-85F6E5FE2D7C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23CFD1-8E02-4787-90AC-0D353CD692B2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D1EA1-6EBD-4189-95A2-4EE4C460CBF4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2A658-A556-4510-B282-5F042E2BD61F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749FB-ECDE-490C-B29A-4D30423B0C34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5342E-BE8E-48C5-903A-818C2F135118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743186CD-4C35-48AF-B461-0F9DA5197721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528DE1C-B5BD-4C06-9D4A-E1F3461851A5}" type="slidenum">
              <a:rPr lang="ru-RU" altLang="ru-RU" smtClean="0"/>
              <a:pPr>
                <a:defRPr/>
              </a:pPr>
              <a:t>‹#›</a:t>
            </a:fld>
            <a:endParaRPr lang="ru-RU" alt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3" r:id="rId1"/>
    <p:sldLayoutId id="2147485214" r:id="rId2"/>
    <p:sldLayoutId id="2147485215" r:id="rId3"/>
    <p:sldLayoutId id="2147485216" r:id="rId4"/>
    <p:sldLayoutId id="2147485217" r:id="rId5"/>
    <p:sldLayoutId id="2147485218" r:id="rId6"/>
    <p:sldLayoutId id="2147485219" r:id="rId7"/>
    <p:sldLayoutId id="2147485220" r:id="rId8"/>
    <p:sldLayoutId id="2147485221" r:id="rId9"/>
    <p:sldLayoutId id="2147485222" r:id="rId10"/>
    <p:sldLayoutId id="2147485223" r:id="rId11"/>
    <p:sldLayoutId id="2147485211" r:id="rId12"/>
    <p:sldLayoutId id="2147485224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_____Microsoft_Office_Excel_97-20033.xls"/><Relationship Id="rId4" Type="http://schemas.openxmlformats.org/officeDocument/2006/relationships/oleObject" Target="../embeddings/_____Microsoft_Office_Excel_97-20032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4.xls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lokosovoadm@mail.r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lokosovo.ru/deyatelnost/byudzhet-i-finansy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852"/>
            <a:ext cx="7743852" cy="4714908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normAutofit/>
            <a:scene3d>
              <a:camera prst="orthographicFron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 fontAlgn="base">
              <a:spcAft>
                <a:spcPct val="0"/>
              </a:spcAft>
            </a:pPr>
            <a:r>
              <a:rPr lang="ru-RU" sz="66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/>
            </a:r>
            <a:br>
              <a:rPr lang="ru-RU" sz="66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ru-RU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anose="02030602050306030303" pitchFamily="18" charset="0"/>
              </a:rPr>
              <a:t>Исполнение </a:t>
            </a:r>
            <a:r>
              <a:rPr lang="ru-RU" sz="48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anose="02030602050306030303" pitchFamily="18" charset="0"/>
              </a:rPr>
              <a:t>бюджета </a:t>
            </a:r>
            <a:r>
              <a:rPr lang="ru-RU" sz="48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  <a:latin typeface="Constantia" panose="02030602050306030303" pitchFamily="18" charset="0"/>
              </a:rPr>
              <a:t>сельского поселения Локосово</a:t>
            </a:r>
            <a:endParaRPr lang="ru-RU" sz="66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Constantia" panose="02030602050306030303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764394"/>
            <a:ext cx="7427168" cy="1395412"/>
          </a:xfrm>
        </p:spPr>
        <p:txBody>
          <a:bodyPr>
            <a:norm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defRPr/>
            </a:pPr>
            <a:r>
              <a:rPr lang="ru-RU" sz="540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за </a:t>
            </a:r>
            <a:r>
              <a:rPr lang="ru-RU" sz="480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2024</a:t>
            </a:r>
            <a:r>
              <a:rPr lang="ru-RU" sz="5400" dirty="0" smtClean="0">
                <a:ln>
                  <a:solidFill>
                    <a:schemeClr val="tx1"/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onstantia" panose="02030602050306030303" pitchFamily="18" charset="0"/>
              </a:rPr>
              <a:t> год</a:t>
            </a:r>
            <a:endParaRPr lang="ru-RU" sz="5400" dirty="0">
              <a:ln>
                <a:solidFill>
                  <a:schemeClr val="tx1"/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onstantia" panose="02030602050306030303" pitchFamily="18" charset="0"/>
            </a:endParaRPr>
          </a:p>
        </p:txBody>
      </p:sp>
      <p:pic>
        <p:nvPicPr>
          <p:cNvPr id="50180" name="Picture 4" descr="http://www.lokosovo.ru/source/img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88640"/>
            <a:ext cx="952500" cy="1209676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7749FB-ECDE-490C-B29A-4D30423B0C34}" type="slidenum">
              <a:rPr lang="ru-RU" altLang="ru-RU" smtClean="0"/>
              <a:pPr>
                <a:defRPr/>
              </a:pPr>
              <a:t>10</a:t>
            </a:fld>
            <a:endParaRPr lang="ru-RU" alt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28604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Анализ исполнения муниципальных программ сельского         поселения Локосово  за 2024 год  (тыс. руб.)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1" y="1286221"/>
          <a:ext cx="8712967" cy="373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329"/>
                <a:gridCol w="1759086"/>
                <a:gridCol w="2880320"/>
                <a:gridCol w="864096"/>
                <a:gridCol w="720080"/>
                <a:gridCol w="504056"/>
              </a:tblGrid>
              <a:tr h="3931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Наименование программы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Цели  Программы</a:t>
                      </a:r>
                      <a:endParaRPr lang="ru-RU" sz="1100" b="0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Задачи Программы</a:t>
                      </a:r>
                      <a:endParaRPr lang="ru-RU" sz="1100" b="0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Уточн                      план</a:t>
                      </a:r>
                    </a:p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всего</a:t>
                      </a:r>
                      <a:endParaRPr lang="ru-RU" sz="1100" b="0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Испол-              нено             всего </a:t>
                      </a:r>
                      <a:endParaRPr lang="ru-RU" sz="1100" b="0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% исп.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97192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99"/>
                          </a:solidFill>
                          <a:latin typeface="Times New Roman"/>
                        </a:rPr>
                        <a:t>Муниципальная программа сельского поселения Локосово "Предоставление иных межбюджетных трансфертов бюджету сельского поселения Локосово для финансового обеспечения переданных полномочий на 2023-2025 годы" муниципальной программы сельского поселения Локосово "Управление финансами в части передачи полномочий по решению вопросов местного значения в сельском поселении Локосово на 2023-2025 годы"</a:t>
                      </a:r>
                      <a:endParaRPr lang="ru-RU" sz="1100" b="0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-360000" algn="ctr" defTabSz="687080" rtl="0" eaLnBrk="1" fontAlgn="auto" latinLnBrk="0" hangingPunct="1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Эффективное исполнение полномочий органом местного самоуправления сельское поселение Локосово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Реализация полномочий органов местного самоуправления сельское поселение Локосово: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-повышение эффективности деятельности органов местного самоуправления;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-совершенствование работы по исполнению полномочий по решению вопросам местного значения.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1 243,6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1 243,6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3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713765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lim" panose="020B0600000101010101" pitchFamily="34" charset="-127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lvl="0"/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429684" cy="107154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Анализ исполнения расходной части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бюджета сельского поселения Локосово 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за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2024 год по 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функциональной 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структуре 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(тыс. рублей) 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34279330"/>
              </p:ext>
            </p:extLst>
          </p:nvPr>
        </p:nvGraphicFramePr>
        <p:xfrm>
          <a:off x="304800" y="1143000"/>
          <a:ext cx="8534401" cy="5129074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373579"/>
                <a:gridCol w="958438"/>
                <a:gridCol w="1548247"/>
                <a:gridCol w="1474520"/>
                <a:gridCol w="1179617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3600" marR="93600" marT="46789" marB="46789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</a:t>
                      </a:r>
                    </a:p>
                  </a:txBody>
                  <a:tcPr marL="93600" marR="93600" marT="46789" marB="46789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</a:t>
                      </a:r>
                    </a:p>
                  </a:txBody>
                  <a:tcPr marL="93600" marR="93600" marT="46789" marB="46789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Кассовый расход</a:t>
                      </a:r>
                    </a:p>
                  </a:txBody>
                  <a:tcPr marL="93600" marR="93600" marT="46789" marB="46789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</a:t>
                      </a:r>
                    </a:p>
                  </a:txBody>
                  <a:tcPr marL="93600" marR="93600" marT="46789" marB="46789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9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23 205,7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22 678,4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97,7%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0200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475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0300</a:t>
                      </a:r>
                    </a:p>
                  </a:txBody>
                  <a:tcPr marL="94143" marR="94143" marT="47060" marB="4706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1 492,8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1 491,0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99,9%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6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0400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3 742,1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3 742,1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 – коммунальное хозяйство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0500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2 264,7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2 052,4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90,6%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02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0700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кинематография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11 970,5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11 657,2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97,4%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80,0%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8 076,0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7 411,1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91,8%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06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1 243,6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1 243,6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649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4143" marR="94143" marT="47060" marB="47060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52 794,9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51 015,3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95,0%</a:t>
                      </a:r>
                    </a:p>
                    <a:p>
                      <a:pPr algn="ctr" fontAlgn="b"/>
                      <a:endParaRPr lang="ru-RU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1019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202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Функциональная структура расходов бюджета сельского поселения Локосово за 2024 год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30723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="" xmlns:p14="http://schemas.microsoft.com/office/powerpoint/2010/main" val="3036710397"/>
              </p:ext>
            </p:extLst>
          </p:nvPr>
        </p:nvGraphicFramePr>
        <p:xfrm>
          <a:off x="2051050" y="1360488"/>
          <a:ext cx="5264150" cy="4913312"/>
        </p:xfrm>
        <a:graphic>
          <a:graphicData uri="http://schemas.openxmlformats.org/presentationml/2006/ole">
            <p:oleObj spid="_x0000_s40090" name="Worksheet" r:id="rId4" imgW="6388104" imgH="5962680" progId="Excel.Sheet.8">
              <p:embed/>
            </p:oleObj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201E1972-98FE-4D37-A58D-848CB91E963A}" type="slidenum">
              <a:rPr lang="ru-RU" altLang="ru-R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12</a:t>
            </a:fld>
            <a:endParaRPr lang="ru-RU" altLang="ru-RU" sz="1400" dirty="0" smtClean="0">
              <a:latin typeface="Arial" panose="020B0604020202020204" pitchFamily="34" charset="0"/>
            </a:endParaRPr>
          </a:p>
        </p:txBody>
      </p:sp>
      <p:graphicFrame>
        <p:nvGraphicFramePr>
          <p:cNvPr id="40094" name="Object 158"/>
          <p:cNvGraphicFramePr>
            <a:graphicFrameLocks noGrp="1"/>
          </p:cNvGraphicFramePr>
          <p:nvPr/>
        </p:nvGraphicFramePr>
        <p:xfrm>
          <a:off x="434975" y="1363663"/>
          <a:ext cx="8482013" cy="4976812"/>
        </p:xfrm>
        <a:graphic>
          <a:graphicData uri="http://schemas.openxmlformats.org/presentationml/2006/ole">
            <p:oleObj spid="_x0000_s40094" name="Worksheet" r:id="rId5" imgW="6200902" imgH="3638520" progId="Excel.Shee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321177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857231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000" b="1" dirty="0" smtClean="0">
                <a:solidFill>
                  <a:srgbClr val="E5F4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Экономическая структура расходов бюджета сельского поселения Локосово за 2024 год </a:t>
            </a:r>
            <a:endParaRPr lang="ru-RU" sz="2600" b="1" dirty="0" smtClean="0">
              <a:solidFill>
                <a:srgbClr val="E5F41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14282" y="857232"/>
          <a:ext cx="8643998" cy="557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48A61D5C-3E2A-4986-AAB0-43661A352C08}" type="slidenum">
              <a:rPr lang="ru-RU" altLang="ru-R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13</a:t>
            </a:fld>
            <a:endParaRPr lang="ru-RU" altLang="ru-RU" sz="1400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"/>
            <a:ext cx="8429684" cy="128586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Constantia" panose="02030602050306030303" pitchFamily="18" charset="0"/>
              </a:rPr>
              <a:t>Экономическая структура исполнения планов финансово-хозяйственной деятельности </a:t>
            </a:r>
            <a:r>
              <a:rPr lang="ru-RU" sz="2800" b="1" u="sng" dirty="0" smtClean="0">
                <a:solidFill>
                  <a:schemeClr val="accent3">
                    <a:lumMod val="50000"/>
                  </a:schemeClr>
                </a:solidFill>
                <a:latin typeface="Constantia" panose="02030602050306030303" pitchFamily="18" charset="0"/>
              </a:rPr>
              <a:t>МБУК «Локосовский ЦДиТ»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anose="02030602050306030303" pitchFamily="18" charset="0"/>
              </a:rPr>
              <a:t> </a:t>
            </a: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  <a:latin typeface="Constantia" panose="02030602050306030303" pitchFamily="18" charset="0"/>
              </a:rPr>
              <a:t>за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anose="02030602050306030303" pitchFamily="18" charset="0"/>
              </a:rPr>
              <a:t>2024год 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F8C24CA3-3A13-4325-B2EC-49384711185E}" type="slidenum">
              <a:rPr lang="ru-RU" altLang="ru-RU" sz="14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14</a:t>
            </a:fld>
            <a:endParaRPr lang="ru-RU" altLang="ru-RU" sz="1400" dirty="0" smtClean="0">
              <a:latin typeface="Arial" panose="020B0604020202020204" pitchFamily="34" charset="0"/>
            </a:endParaRPr>
          </a:p>
        </p:txBody>
      </p:sp>
      <p:graphicFrame>
        <p:nvGraphicFramePr>
          <p:cNvPr id="36867" name="Диаграмма 8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560264879"/>
              </p:ext>
            </p:extLst>
          </p:nvPr>
        </p:nvGraphicFramePr>
        <p:xfrm>
          <a:off x="209550" y="1363663"/>
          <a:ext cx="8499475" cy="5081587"/>
        </p:xfrm>
        <a:graphic>
          <a:graphicData uri="http://schemas.openxmlformats.org/presentationml/2006/ole">
            <p:oleObj spid="_x0000_s37031" name="Worksheet" r:id="rId4" imgW="4219477" imgH="252423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72560" cy="857232"/>
          </a:xfrm>
        </p:spPr>
        <p:txBody>
          <a:bodyPr>
            <a:noAutofit/>
          </a:bodyPr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Указа Президента Российской Федерации от 07.05.2012 №597 «О мероприятиях по реализации государственной социальной политики»</a:t>
            </a:r>
            <a:endParaRPr lang="ru-RU" sz="2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7848872" cy="4176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258"/>
                <a:gridCol w="1590814"/>
                <a:gridCol w="1594800"/>
              </a:tblGrid>
              <a:tr h="10737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Целевые показатели,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установленные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для ОМСУ Депкультуры Югры,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b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с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учётом мер по оптимизации расходов*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Отчёт 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2023год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Отчет за 2024 год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209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latin typeface="Times New Roman"/>
                        </a:rPr>
                        <a:t>  - среднесписочная численность работников, человек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75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latin typeface="Times New Roman"/>
                        </a:rPr>
                        <a:t>  - средняя заработная плата, рублей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67 950,50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70 229,2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6234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latin typeface="Times New Roman"/>
                        </a:rPr>
                        <a:t>Расходы по фонду оплаты труда  с начислениями с учётом всех источников финансирования, 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6 257,8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6 608,8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91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  - заработная плата, 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4 811,9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5</a:t>
                      </a:r>
                      <a:r>
                        <a:rPr lang="ru-RU" sz="1200" b="0" i="0" u="none" strike="noStrike" baseline="0" dirty="0" smtClean="0">
                          <a:latin typeface="Times New Roman"/>
                        </a:rPr>
                        <a:t> 089,0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27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1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  - начисления на оплату труда, тыс.руб.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1 445,9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latin typeface="Times New Roman"/>
                        </a:rPr>
                        <a:t>1 519,8</a:t>
                      </a:r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9817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Достигнута средняя заработная плата работников учреждений  культуры 70,0 тысяч рублей.</a:t>
                      </a:r>
                    </a:p>
                    <a:p>
                      <a:pPr algn="l" fontAlgn="ctr"/>
                      <a:endParaRPr lang="ru-RU" sz="1200" b="0" i="1" u="none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CC180-0261-41F3-850A-949A344498BB}" type="slidenum">
              <a:rPr lang="ru-RU" altLang="ru-RU" smtClean="0"/>
              <a:pPr>
                <a:defRPr/>
              </a:pPr>
              <a:t>15</a:t>
            </a:fld>
            <a:endParaRPr lang="ru-RU" alt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58246" cy="114300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1" dirty="0">
                <a:latin typeface="Constantia" panose="02030602050306030303" pitchFamily="18" charset="0"/>
                <a:cs typeface="Times New Roman" panose="02020603050405020304" pitchFamily="18" charset="0"/>
              </a:rPr>
              <a:t>Анализ исполнения бюджета </a:t>
            </a:r>
            <a:r>
              <a:rPr lang="ru-RU" sz="3200" b="1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сельского </a:t>
            </a:r>
            <a:r>
              <a:rPr lang="ru-RU" sz="2800" b="1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поселения</a:t>
            </a:r>
            <a:r>
              <a:rPr lang="ru-RU" sz="3200" b="1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 Локосово за 2024 </a:t>
            </a:r>
            <a:r>
              <a:rPr lang="ru-RU" sz="3200" b="1" dirty="0">
                <a:latin typeface="Constantia" panose="02030602050306030303" pitchFamily="18" charset="0"/>
                <a:cs typeface="Times New Roman" panose="02020603050405020304" pitchFamily="18" charset="0"/>
              </a:rPr>
              <a:t>– </a:t>
            </a:r>
            <a:r>
              <a:rPr lang="ru-RU" sz="3200" b="1" dirty="0" smtClean="0">
                <a:latin typeface="Constantia" panose="02030602050306030303" pitchFamily="18" charset="0"/>
                <a:cs typeface="Times New Roman" panose="02020603050405020304" pitchFamily="18" charset="0"/>
              </a:rPr>
              <a:t>2026 </a:t>
            </a:r>
            <a:r>
              <a:rPr lang="ru-RU" sz="3200" b="1" dirty="0">
                <a:latin typeface="Constantia" panose="02030602050306030303" pitchFamily="18" charset="0"/>
                <a:cs typeface="Times New Roman" panose="02020603050405020304" pitchFamily="18" charset="0"/>
              </a:rPr>
              <a:t>годы</a:t>
            </a: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77784051"/>
              </p:ext>
            </p:extLst>
          </p:nvPr>
        </p:nvGraphicFramePr>
        <p:xfrm>
          <a:off x="381000" y="1285860"/>
          <a:ext cx="8534400" cy="5357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2A658-A556-4510-B282-5F042E2BD61F}" type="slidenum">
              <a:rPr lang="ru-RU" altLang="ru-RU" smtClean="0"/>
              <a:pPr>
                <a:defRPr/>
              </a:pPr>
              <a:t>16</a:t>
            </a:fld>
            <a:endParaRPr lang="ru-RU" altLang="ru-RU" dirty="0"/>
          </a:p>
        </p:txBody>
      </p:sp>
    </p:spTree>
    <p:extLst>
      <p:ext uri="{BB962C8B-B14F-4D97-AF65-F5344CB8AC3E}">
        <p14:creationId xmlns="" xmlns:p14="http://schemas.microsoft.com/office/powerpoint/2010/main" val="1767868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914400"/>
            <a:ext cx="8485188" cy="46370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 eaLnBrk="0" fontAlgn="base" hangingPunct="0">
              <a:spcAft>
                <a:spcPct val="0"/>
              </a:spcAft>
              <a:defRPr/>
            </a:pP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Контактная информация для граждан</a:t>
            </a:r>
            <a:b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За получением дополнительной информации просим обращаться в АДМИНИСТРАЦИЮ СЕЛЬСКОГО ПОСЕЛЕНИЯ ЛОКОСОВО</a:t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Адрес: ул. ЗАВОДСКАЯ, д.5, С.П. ЛОКОСОВО, Ханты-Мансийский автономный округ - Югра, Тюменская область, 628454 </a:t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Телефоны: </a:t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8(3462) 550-548 - приёмная </a:t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lokosovoadm@mail.ru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Адрес сайта: </a:t>
            </a:r>
            <a:r>
              <a:rPr lang="en-US" sz="1800" b="1" i="1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http://www.lokosovo.ru/deyatelnost/byudzhet-i-finansy.php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Время работы: вт-пт с 9</a:t>
            </a:r>
            <a:r>
              <a:rPr lang="ru-RU" sz="1800" b="1" i="1" baseline="30000" dirty="0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до 17</a:t>
            </a:r>
            <a:r>
              <a:rPr lang="ru-RU" sz="1800" b="1" i="1" baseline="30000" dirty="0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(перерыв с 13</a:t>
            </a:r>
            <a:r>
              <a:rPr lang="ru-RU" sz="1800" b="1" i="1" baseline="30000" dirty="0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до 14</a:t>
            </a:r>
            <a:r>
              <a:rPr lang="ru-RU" sz="1800" b="1" i="1" baseline="30000" dirty="0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),</a:t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в понедельник с 9</a:t>
            </a:r>
            <a:r>
              <a:rPr lang="ru-RU" sz="1800" b="1" i="1" baseline="30000" dirty="0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до 18</a:t>
            </a:r>
            <a:r>
              <a:rPr lang="ru-RU" sz="1800" b="1" i="1" baseline="30000" dirty="0" smtClean="0"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сб-вс выходной </a:t>
            </a:r>
            <a:r>
              <a:rPr lang="ru-RU" sz="21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b="1" i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100" b="1" i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85728"/>
            <a:ext cx="8477280" cy="13573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Бюджет сельского поселения Локосово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      2024 год 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(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тыс. руб.)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01267976"/>
              </p:ext>
            </p:extLst>
          </p:nvPr>
        </p:nvGraphicFramePr>
        <p:xfrm>
          <a:off x="304800" y="1643050"/>
          <a:ext cx="8610600" cy="4790513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49000"/>
                    </a:prstClr>
                  </a:innerShdw>
                </a:effectLst>
                <a:tableStyleId>{5C22544A-7EE6-4342-B048-85BDC9FD1C3A}</a:tableStyleId>
              </a:tblPr>
              <a:tblGrid>
                <a:gridCol w="2537052"/>
                <a:gridCol w="2075770"/>
                <a:gridCol w="1998889"/>
                <a:gridCol w="1998889"/>
              </a:tblGrid>
              <a:tr h="16708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3600" marR="93600" marT="46800" marB="4680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решением Совета депутатов</a:t>
                      </a:r>
                    </a:p>
                  </a:txBody>
                  <a:tcPr marL="93600" marR="93600" marT="46800" marB="4680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Уточнённый план</a:t>
                      </a:r>
                    </a:p>
                  </a:txBody>
                  <a:tcPr marL="51435" marR="51435" marT="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</a:p>
                  </a:txBody>
                  <a:tcPr marL="51435" marR="51435" marT="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07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45 786,0</a:t>
                      </a: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50 425,9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52 447,2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31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45 786,0</a:t>
                      </a: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52 794,9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51 015,4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8139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"-", профицит "+"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-2 369,0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1 431,8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5897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28604"/>
            <a:ext cx="8389596" cy="192084"/>
          </a:xfrm>
          <a:effectLst>
            <a:glow rad="63500">
              <a:schemeClr val="accent1"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rgbClr val="0563C1"/>
                </a:solidFill>
                <a:latin typeface="+mn-lt"/>
              </a:rPr>
              <a:t/>
            </a:r>
            <a:br>
              <a:rPr lang="ru-RU" sz="2400" dirty="0">
                <a:solidFill>
                  <a:srgbClr val="0563C1"/>
                </a:solidFill>
                <a:latin typeface="+mn-lt"/>
              </a:rPr>
            </a:b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Исполнение доходной части бюджета сельского поселения Локосово з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а 2024 год  (тыс. руб.)</a:t>
            </a:r>
            <a:endParaRPr lang="ru-RU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49122013"/>
              </p:ext>
            </p:extLst>
          </p:nvPr>
        </p:nvGraphicFramePr>
        <p:xfrm>
          <a:off x="357155" y="730642"/>
          <a:ext cx="8501124" cy="5922942"/>
        </p:xfrm>
        <a:graphic>
          <a:graphicData uri="http://schemas.openxmlformats.org/drawingml/2006/table">
            <a:tbl>
              <a:tblPr firstRow="1" bandRow="1">
                <a:effectLst>
                  <a:reflection endPos="0" dir="5400000" sy="-100000" algn="bl" rotWithShape="0"/>
                </a:effectLst>
                <a:tableStyleId>{5C22544A-7EE6-4342-B048-85BDC9FD1C3A}</a:tableStyleId>
              </a:tblPr>
              <a:tblGrid>
                <a:gridCol w="3134725"/>
                <a:gridCol w="1222996"/>
                <a:gridCol w="1143008"/>
                <a:gridCol w="1268838"/>
                <a:gridCol w="1731557"/>
              </a:tblGrid>
              <a:tr h="785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Вид дохода</a:t>
                      </a:r>
                      <a:endParaRPr kumimoji="0" lang="ru-RU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Первона-чальный план</a:t>
                      </a:r>
                      <a:endParaRPr kumimoji="0" lang="ru-RU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563C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Уточнённый план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Исполнено</a:t>
                      </a:r>
                      <a:endParaRPr kumimoji="0" lang="ru-RU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</a:t>
                      </a:r>
                      <a:endParaRPr kumimoji="0" lang="ru-RU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уточненному  плану</a:t>
                      </a:r>
                      <a:endParaRPr kumimoji="0" lang="ru-RU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41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9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ИТОГО ДОХОДОВ</a:t>
                      </a: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45 786,0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563C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50 425,9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52 447,2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104,0%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5218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9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6 912,0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563C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6 908,5</a:t>
                      </a:r>
                      <a:endParaRPr lang="ru-RU" sz="11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8 873,8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196,1%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979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том числе: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1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3 019,6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3 019,6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4 171,0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138,1%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657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smtClean="0">
                          <a:effectLst/>
                          <a:latin typeface="Times New Roman"/>
                        </a:rPr>
                        <a:t>Налоги на товары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Times New Roman"/>
                        </a:rPr>
                        <a:t> (работы, услуги) реализуемые </a:t>
                      </a:r>
                      <a:br>
                        <a:rPr lang="ru-RU" sz="1100" b="0" i="0" u="none" strike="noStrike" baseline="0" dirty="0" smtClean="0">
                          <a:effectLst/>
                          <a:latin typeface="Times New Roman"/>
                        </a:rPr>
                      </a:br>
                      <a:r>
                        <a:rPr lang="ru-RU" sz="1100" b="0" i="0" u="none" strike="noStrike" baseline="0" dirty="0" smtClean="0">
                          <a:effectLst/>
                          <a:latin typeface="Times New Roman"/>
                        </a:rPr>
                        <a:t>на территории Российской Федерации</a:t>
                      </a:r>
                      <a:endParaRPr lang="ru-RU" sz="11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3 182,1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3 182,1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3 692,4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116,0%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4691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Налоги на имущество</a:t>
                      </a: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706,8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706,8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1 010,4</a:t>
                      </a:r>
                      <a:endParaRPr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142,4%</a:t>
                      </a: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7215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563C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том числе:</a:t>
                      </a:r>
                      <a:endParaRPr lang="ru-RU" sz="10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4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563C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557,0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557,0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844,5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151,6%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52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Транспортный налог</a:t>
                      </a:r>
                      <a:r>
                        <a:rPr lang="ru-RU" sz="10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организаций</a:t>
                      </a:r>
                      <a:endParaRPr lang="ru-RU" sz="1000" b="0" kern="1200" noProof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3,2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3,2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0,7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52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Транспортный налог с физических лиц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81,0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74,9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95,5%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529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38,6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48,1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54,9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114,1%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9764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17,5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31,4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196,6%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209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Государственная пошлина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noProof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117,1%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3628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42852"/>
            <a:ext cx="8915400" cy="785818"/>
          </a:xfrm>
        </p:spPr>
        <p:txBody>
          <a:bodyPr anchorCtr="0">
            <a:norm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Исполнение доходной части бюджета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сельского поселения Локосово  за 2024 </a:t>
            </a:r>
            <a:r>
              <a:rPr 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год  (тыс. руб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.)</a:t>
            </a:r>
            <a:r>
              <a:rPr lang="ru-RU" sz="700" dirty="0" smtClean="0"/>
              <a:t>                                                                                                                                                                   </a:t>
            </a:r>
            <a:endParaRPr lang="ru-RU" sz="1400" dirty="0" smtClean="0"/>
          </a:p>
        </p:txBody>
      </p:sp>
      <p:sp>
        <p:nvSpPr>
          <p:cNvPr id="9221" name="TextBox 2"/>
          <p:cNvSpPr txBox="1">
            <a:spLocks noChangeArrowheads="1"/>
          </p:cNvSpPr>
          <p:nvPr/>
        </p:nvSpPr>
        <p:spPr bwMode="auto">
          <a:xfrm>
            <a:off x="609600" y="2438400"/>
            <a:ext cx="670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16798358"/>
              </p:ext>
            </p:extLst>
          </p:nvPr>
        </p:nvGraphicFramePr>
        <p:xfrm>
          <a:off x="142844" y="928670"/>
          <a:ext cx="8572559" cy="6035235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49000"/>
                    </a:prstClr>
                  </a:innerShdw>
                  <a:reflection endPos="0" dir="5400000" sy="-100000" algn="bl" rotWithShape="0"/>
                </a:effectLst>
                <a:tableStyleId>{5C22544A-7EE6-4342-B048-85BDC9FD1C3A}</a:tableStyleId>
              </a:tblPr>
              <a:tblGrid>
                <a:gridCol w="2988996"/>
                <a:gridCol w="1299902"/>
                <a:gridCol w="1324041"/>
                <a:gridCol w="1157476"/>
                <a:gridCol w="1802144"/>
              </a:tblGrid>
              <a:tr h="5118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Вид дохода</a:t>
                      </a:r>
                      <a:endParaRPr kumimoji="0" lang="ru-RU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Первона-чальный план</a:t>
                      </a:r>
                      <a:endParaRPr kumimoji="0" lang="ru-RU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563C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Уточнён ный план</a:t>
                      </a: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Исполнено</a:t>
                      </a:r>
                      <a:endParaRPr kumimoji="0" lang="ru-RU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563C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% исполнения к </a:t>
                      </a:r>
                      <a:endParaRPr lang="ru-RU" sz="2800" dirty="0"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уточненному  плану</a:t>
                      </a:r>
                      <a:endParaRPr kumimoji="0" lang="ru-RU" sz="12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387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9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293,7</a:t>
                      </a:r>
                      <a:endParaRPr kumimoji="0" lang="ru-R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293,7</a:t>
                      </a:r>
                      <a:endParaRPr kumimoji="0" lang="ru-R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353,2</a:t>
                      </a:r>
                      <a:endParaRPr kumimoji="0" lang="ru-R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119,9%</a:t>
                      </a:r>
                      <a:endParaRPr kumimoji="0" lang="ru-R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2" marR="91432" marT="45715" marB="45715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5242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сдачи в аренду имущества, составляющего казну сельского поселения ( за исключением земельных участков)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247,2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262,6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293,7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111,8%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5242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доходы от оказания платных услуг (работ) получателями средств бюджетов сельских поселений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35,7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595,0%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5242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доходы от компенсации затрат бюджетов сельских поселений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45,0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23,6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23,6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355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0,2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13,3%</a:t>
                      </a: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3468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38 580,3</a:t>
                      </a:r>
                      <a:endParaRPr kumimoji="0" lang="ru-R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43 220,2</a:t>
                      </a:r>
                      <a:endParaRPr kumimoji="0" lang="ru-R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43 220,2</a:t>
                      </a:r>
                      <a:endParaRPr kumimoji="0" lang="ru-R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100,0%</a:t>
                      </a:r>
                      <a:endParaRPr kumimoji="0" lang="ru-R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979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1"/>
                    </a:solidFill>
                  </a:tcPr>
                </a:tc>
              </a:tr>
              <a:tr h="3586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10 960,7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960,7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10 960,7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422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350,2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350,2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350,2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6851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МБТ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27 269,4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31 352,0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31 352,0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40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безвозмездные</a:t>
                      </a:r>
                      <a:r>
                        <a:rPr lang="ru-RU" sz="10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поступления от государственных муниципальных организаций</a:t>
                      </a:r>
                      <a:endParaRPr lang="ru-RU" sz="1000" b="0" kern="1200" noProof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197,1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197,1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40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безвозмездные</a:t>
                      </a:r>
                      <a:r>
                        <a:rPr lang="ru-RU" sz="10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поступления от негосударственных организаций в бюджеты сельских поселений</a:t>
                      </a:r>
                      <a:endParaRPr lang="ru-RU" sz="1000" b="0" kern="1200" noProof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330,0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330,3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4140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kern="120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Остальные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30,2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30,2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100,0%</a:t>
                      </a:r>
                      <a:endParaRPr lang="ru-RU" sz="11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43619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4175" y="329406"/>
            <a:ext cx="8229600" cy="1139825"/>
          </a:xfr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Структура доходной части бюджета сельского поселения Локосово за 2024 год</a:t>
            </a:r>
          </a:p>
        </p:txBody>
      </p:sp>
      <p:graphicFrame>
        <p:nvGraphicFramePr>
          <p:cNvPr id="22532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85193000"/>
              </p:ext>
            </p:extLst>
          </p:nvPr>
        </p:nvGraphicFramePr>
        <p:xfrm>
          <a:off x="1476375" y="2133600"/>
          <a:ext cx="5834063" cy="3201988"/>
        </p:xfrm>
        <a:graphic>
          <a:graphicData uri="http://schemas.openxmlformats.org/presentationml/2006/ole">
            <p:oleObj spid="_x0000_s38046" name="Worksheet" r:id="rId4" imgW="5476945" imgH="2409750" progId="Excel.Shee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12293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304801"/>
            <a:ext cx="8458200" cy="914400"/>
          </a:xfrm>
          <a:effectLst>
            <a:glow rad="63500">
              <a:schemeClr val="accent1"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ru-RU" sz="2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Сведения об </a:t>
            </a:r>
            <a:r>
              <a:rPr lang="ru-RU" sz="2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объёме </a:t>
            </a:r>
            <a:r>
              <a:rPr lang="ru-RU" sz="2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муниципального долга </a:t>
            </a:r>
            <a:r>
              <a:rPr lang="ru-RU" sz="2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сельского поселения Локосово </a:t>
            </a:r>
            <a:r>
              <a:rPr lang="ru-RU" sz="2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на начало и конец  </a:t>
            </a:r>
            <a:r>
              <a:rPr lang="ru-RU" sz="25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2024 </a:t>
            </a:r>
            <a:r>
              <a:rPr lang="ru-RU" sz="25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года </a:t>
            </a:r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(тыс</a:t>
            </a:r>
            <a:r>
              <a:rPr lang="ru-RU" sz="1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 руб</a:t>
            </a:r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Times New Roman" panose="02020603050405020304" pitchFamily="18" charset="0"/>
              </a:rPr>
              <a:t>.)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00881580"/>
              </p:ext>
            </p:extLst>
          </p:nvPr>
        </p:nvGraphicFramePr>
        <p:xfrm>
          <a:off x="228600" y="1643050"/>
          <a:ext cx="8686800" cy="3714776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49000"/>
                    </a:prstClr>
                  </a:innerShdw>
                </a:effectLst>
                <a:tableStyleId>{5C22544A-7EE6-4342-B048-85BDC9FD1C3A}</a:tableStyleId>
              </a:tblPr>
              <a:tblGrid>
                <a:gridCol w="2819400"/>
                <a:gridCol w="1447800"/>
                <a:gridCol w="1394732"/>
                <a:gridCol w="1512434"/>
                <a:gridCol w="1512434"/>
              </a:tblGrid>
              <a:tr h="1967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</a:p>
                  </a:txBody>
                  <a:tcPr marL="93600" marR="93600" marT="46800" marB="4680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состоянию на 01.01.2024</a:t>
                      </a:r>
                    </a:p>
                  </a:txBody>
                  <a:tcPr marL="93600" marR="93600" marT="46800" marB="4680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состоянию на 31.12.2024</a:t>
                      </a:r>
                    </a:p>
                  </a:txBody>
                  <a:tcPr marL="51435" marR="51435" marT="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Верхний предел муниципаль -ного долга на 01.01.2025</a:t>
                      </a:r>
                    </a:p>
                  </a:txBody>
                  <a:tcPr marL="51435" marR="51435" marT="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Предельный объём муниципаль -ного долга на 01.01.2025</a:t>
                      </a:r>
                    </a:p>
                  </a:txBody>
                  <a:tcPr marL="51435" marR="51435" marT="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90047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Муниципальные гарантии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46661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Сумма муниципального долга</a:t>
                      </a:r>
                    </a:p>
                  </a:txBody>
                  <a:tcPr marL="51435" marR="51435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3600" marR="93600" marT="46800" marB="46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3600" marR="93600" marT="46800" marB="46800" anchor="ctr" horzOverflow="overflow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3408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929718" cy="5334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Анализ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исполнения муниципальных программ </a:t>
            </a: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сельского поселения Локосово  за 2024 </a:t>
            </a:r>
            <a:r>
              <a:rPr lang="ru-RU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год  (тыс. руб.)</a:t>
            </a:r>
            <a:endParaRPr lang="ru-RU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433795043"/>
              </p:ext>
            </p:extLst>
          </p:nvPr>
        </p:nvGraphicFramePr>
        <p:xfrm>
          <a:off x="142842" y="928670"/>
          <a:ext cx="8858314" cy="535785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785951"/>
                <a:gridCol w="1419071"/>
                <a:gridCol w="2808312"/>
                <a:gridCol w="936104"/>
                <a:gridCol w="936104"/>
                <a:gridCol w="972772"/>
              </a:tblGrid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</a:b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программы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Цели Программы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Задачи Программы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Уточн                      план</a:t>
                      </a:r>
                    </a:p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Испол-              нено             всего 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% исп.</a:t>
                      </a:r>
                    </a:p>
                  </a:txBody>
                  <a:tcPr marL="0" marR="0" marT="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714908">
                <a:tc>
                  <a:txBody>
                    <a:bodyPr/>
                    <a:lstStyle/>
                    <a:p>
                      <a:pPr algn="l" fontAlgn="b"/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Муниципальная программа сельского поселения Локосово «Обеспечение первичных мер пожарной безопасности на территории сельского поселения Локосово на 2024 - 2026годы»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42900" indent="-342900" algn="ctr" fontAlgn="b">
                        <a:buNone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1. Усиление работы по предупреждению пожаров и гибели людей, активизация работы среди населения по предупреждению пожаров в жилом секторе, особенно среди лиц злоупотребляющих алкоголем и неблагополучных семей, состоящих на учете;</a:t>
                      </a:r>
                    </a:p>
                    <a:p>
                      <a:pPr marL="342900" indent="-342900" algn="ctr" fontAlgn="b">
                        <a:buNone/>
                      </a:pP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3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У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крепление законности в части привлечения к административной ответственности нарушителей противопожарных норм и правил, частного сектора, также садоводческих обществ.</a:t>
                      </a:r>
                    </a:p>
                    <a:p>
                      <a:pPr algn="ctr" fontAlgn="b"/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0,0%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cell3D prstMaterial="dkEdge">
                      <a:bevel prst="convex"/>
                      <a:lightRig rig="flood" dir="t"/>
                    </a:cell3D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2118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42853"/>
            <a:ext cx="7886700" cy="7143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Анализ исполнения муниципальных программ сельского поселения Локосово  за 2024 год  (тыс. руб.)</a:t>
            </a:r>
            <a:endParaRPr lang="ru-RU" sz="20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23528" y="857233"/>
          <a:ext cx="8534752" cy="5649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715"/>
                <a:gridCol w="2089258"/>
                <a:gridCol w="3025822"/>
                <a:gridCol w="504304"/>
                <a:gridCol w="576347"/>
                <a:gridCol w="504306"/>
              </a:tblGrid>
              <a:tr h="4892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Наименование программы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Цели Программы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Задачи Программы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Уточн                      план</a:t>
                      </a:r>
                    </a:p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всего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Испол-              нено             всего 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% исп.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8662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Муниципальная программа сельского поселения Локосово «Профилактика правонарушений в сфере охраны общественного порядка на территории сельского поселения Локосово на 2024 - 2026 год»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indent="-360000" algn="ctr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системы социальной </a:t>
                      </a:r>
                      <a:r>
                        <a:rPr lang="ru-RU" sz="1200" b="0" i="0" u="none" strike="noStrike" spc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профилактики </a:t>
                      </a: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правонарушений и преступлений, </a:t>
                      </a:r>
                      <a:r>
                        <a:rPr lang="ru-RU" sz="1200" b="0" i="0" u="none" strike="noStrike" spc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способствующей </a:t>
                      </a: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укреплению общественной безопасности на </a:t>
                      </a:r>
                      <a:r>
                        <a:rPr lang="ru-RU" sz="1200" b="0" i="0" u="none" strike="noStrike" spc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территории сельского поселения Локосово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444500" algn="ctr">
                        <a:lnSpc>
                          <a:spcPts val="1345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AutoNum type="arabicPeriod"/>
                        <a:tabLst>
                          <a:tab pos="878205" algn="l"/>
                        </a:tabLst>
                      </a:pPr>
                      <a:r>
                        <a:rPr lang="ru-RU" sz="1200" b="0" i="0" u="none" strike="noStrike" spc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Создание </a:t>
                      </a: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совершенствование условий для  обеспечения общественного порядка, в том числе с участием </a:t>
                      </a:r>
                      <a:r>
                        <a:rPr lang="ru-RU" sz="1200" b="0" i="0" u="none" strike="noStrike" spc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граждан.</a:t>
                      </a:r>
                    </a:p>
                    <a:p>
                      <a:pPr indent="-444500" algn="ctr">
                        <a:lnSpc>
                          <a:spcPts val="1345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None/>
                        <a:tabLst>
                          <a:tab pos="878205" algn="l"/>
                        </a:tabLst>
                      </a:pPr>
                      <a:r>
                        <a:rPr lang="ru-RU" sz="1200" b="0" i="0" u="none" strike="noStrike" spc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 Совершенствование механизмов </a:t>
                      </a:r>
                      <a:r>
                        <a:rPr lang="ru-RU" sz="1200" b="0" i="0" u="none" strike="noStrike" spc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эффективного субъектов профилактики правонарушений с лицами, участвующими  профилактике правонарушений, по вопросам профилактики правонарушений.</a:t>
                      </a: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32,8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31,0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94,5%</a:t>
                      </a:r>
                      <a:endParaRPr lang="ru-RU" sz="13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224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Муниципальная программа сельского поселения Локосово «Развитие муниципальной службы в сельском поселении Локосово на 2023-2025 годы»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Создание современной и эффективной муниципальной службы муниципального образования сельское поселение Локосово, ориентированной на приоритеты развития муниципального образования, с учётом интересов населения, позитивности имиджа муниципальных служащих, конкурентоспособности, и направленной на результативную деятельность муниципальных служащих по обеспечению полномочий органов местного самоуправления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.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совершенствование правовых механизмов профессиональной служебной деятельности муниципальных служащих;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совершенствование работы, направленной на применение мер по предупреждению коррупции и борьбе с ней на муниципальной службе;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внедрение эффективных технологий и современных методов кадровой работы в органах местного самоуправления;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формирование корпоративной культуры и позитивного имиджа муниципального служащего сельского поселения Локосово;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создание условий для профессионального роста муниципальных служащих.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73,4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73,4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3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CC180-0261-41F3-850A-949A344498BB}" type="slidenum">
              <a:rPr lang="ru-RU" altLang="ru-RU" smtClean="0"/>
              <a:pPr>
                <a:defRPr/>
              </a:pPr>
              <a:t>8</a:t>
            </a:fld>
            <a:endParaRPr lang="ru-RU" alt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Анализ исполнения муниципальных программ сельского         поселения Локосово  за 2023 год  (тыс. руб.)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ph type="tbl" idx="1"/>
          </p:nvPr>
        </p:nvGraphicFramePr>
        <p:xfrm>
          <a:off x="395537" y="1071546"/>
          <a:ext cx="8534184" cy="5617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147"/>
                <a:gridCol w="2089258"/>
                <a:gridCol w="3025822"/>
                <a:gridCol w="627657"/>
                <a:gridCol w="642942"/>
                <a:gridCol w="314358"/>
              </a:tblGrid>
              <a:tr h="4892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Наименование программы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Цели Программы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Задачи Программы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Уточн                      план</a:t>
                      </a:r>
                    </a:p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всего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Испол-              нено             всего </a:t>
                      </a:r>
                      <a:endParaRPr lang="ru-RU" sz="1200" b="1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Gulim" panose="020B0600000101010101" pitchFamily="34" charset="-127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Gulim" panose="020B0600000101010101" pitchFamily="34" charset="-127"/>
                          <a:cs typeface="Arial" pitchFamily="34" charset="0"/>
                        </a:rPr>
                        <a:t>% исп.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8662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99"/>
                          </a:solidFill>
                          <a:latin typeface="Times New Roman"/>
                        </a:rPr>
                        <a:t>Муниципальная программа сельского поселения Локосово «Развитие, совершенствование сети автомобильных дорог общего пользования местного значения в сельском поселении Локосово на 2023-2027 годы»</a:t>
                      </a:r>
                      <a:endParaRPr lang="ru-RU" sz="1100" b="0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indent="-360000" algn="ctr"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условий для сохранности и улучшения качества автомобильных дорог общего пользования местного значения в сельском поселении Локосово 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1.Совершенствование условий для безопасности дорожного движения на автомобильных дорогах общего пользования местного значения, пешеходных дорожек, тротуаров поселения.</a:t>
                      </a:r>
                    </a:p>
                    <a:p>
                      <a:pPr lvl="0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2.Создание условий для содержания автомобильных дорогах общего пользования местного значения в соответствии с действующим законодательством и за счет бюджета сельского поселения Локосово.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3.Актуализация комплексной схемы организации дорожного движения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3 642,1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3 3642,1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3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322481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99"/>
                          </a:solidFill>
                          <a:latin typeface="Times New Roman"/>
                        </a:rPr>
                        <a:t>Муниципальная программа сельского поселения Локосово «Благоустройство территории сельского поселения Локосово на 2023-2027 годы»</a:t>
                      </a:r>
                      <a:endParaRPr lang="ru-RU" sz="1100" b="0" i="0" u="none" strike="noStrike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Создание благоприятной и комфортной среды жизнедеятельности граждан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Gulim" panose="020B0600000101010101" pitchFamily="34" charset="-127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1.Содержание детских игровых площадок, сохранение количества детских площадок.</a:t>
                      </a:r>
                    </a:p>
                    <a:p>
                      <a:pPr lvl="0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2.Содержание мест накопления ТКО.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Устройство новых объектов благоустройства. 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Оформление и содержание объектов для празднования Нового года.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5. Обновление объектов благоустройства, оборудования детских игровых площадок. 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 Содержание и модернизация уличного освещения на территории поселения.</a:t>
                      </a:r>
                      <a:endParaRPr lang="ru-RU" sz="11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1 993,1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1 901,9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95,4%</a:t>
                      </a:r>
                      <a:endParaRPr lang="ru-RU" sz="13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A3E755-51C7-4424-A70F-7AE241F5B3C8}" type="slidenum">
              <a:rPr lang="ru-RU" altLang="ru-RU" smtClean="0"/>
              <a:pPr>
                <a:defRPr/>
              </a:pPr>
              <a:t>9</a:t>
            </a:fld>
            <a:endParaRPr lang="ru-RU" alt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17699</TotalTime>
  <Words>1412</Words>
  <Application>Microsoft Office PowerPoint</Application>
  <PresentationFormat>Экран (4:3)</PresentationFormat>
  <Paragraphs>350</Paragraphs>
  <Slides>17</Slides>
  <Notes>11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Поток</vt:lpstr>
      <vt:lpstr>Worksheet</vt:lpstr>
      <vt:lpstr> Исполнение бюджета сельского поселения Локосово</vt:lpstr>
      <vt:lpstr>Бюджет сельского поселения Локосово        2024 год (тыс. руб.)</vt:lpstr>
      <vt:lpstr> Исполнение доходной части бюджета сельского поселения Локосово за 2024 год  (тыс. руб.)</vt:lpstr>
      <vt:lpstr>Исполнение доходной части бюджета сельского поселения Локосово  за 2024 год  (тыс. руб.)                                                                                                                                                                   </vt:lpstr>
      <vt:lpstr>Структура доходной части бюджета сельского поселения Локосово за 2024 год</vt:lpstr>
      <vt:lpstr>Сведения об объёме муниципального долга сельского поселения Локосово на начало и конец  2024 года (тыс. руб.)</vt:lpstr>
      <vt:lpstr>Анализ исполнения муниципальных программ сельского поселения Локосово  за 2024 год  (тыс. руб.)</vt:lpstr>
      <vt:lpstr>Анализ исполнения муниципальных программ сельского поселения Локосово  за 2024 год  (тыс. руб.)</vt:lpstr>
      <vt:lpstr>Анализ исполнения муниципальных программ сельского         поселения Локосово  за 2023 год  (тыс. руб.)</vt:lpstr>
      <vt:lpstr>Слайд 10</vt:lpstr>
      <vt:lpstr>Анализ исполнения расходной части бюджета сельского поселения Локосово за 2024 год по функциональной структуре (тыс. рублей) </vt:lpstr>
      <vt:lpstr>Функциональная структура расходов бюджета сельского поселения Локосово за 2024 год</vt:lpstr>
      <vt:lpstr>Экономическая структура расходов бюджета сельского поселения Локосово за 2024 год </vt:lpstr>
      <vt:lpstr>Экономическая структура исполнения планов финансово-хозяйственной деятельности МБУК «Локосовский ЦДиТ» за 2024год </vt:lpstr>
      <vt:lpstr>Реализация Указа Президента Российской Федерации от 07.05.2012 №597 «О мероприятиях по реализации государственной социальной политики»</vt:lpstr>
      <vt:lpstr>Анализ исполнения бюджета сельского поселения Локосово за 2024 – 2026 годы</vt:lpstr>
      <vt:lpstr>Контактная информация для граждан  За получением дополнительной информации просим обращаться в АДМИНИСТРАЦИЮ СЕЛЬСКОГО ПОСЕЛЕНИЯ ЛОКОСОВО Адрес: ул. ЗАВОДСКАЯ, д.5, С.П. ЛОКОСОВО, Ханты-Мансийский автономный округ - Югра, Тюменская область, 628454  Телефоны:  8(3462) 550-548 - приёмная  E-mail: lokosovoadm@mail.ru Адрес сайта: http://www.lokosovo.ru/deyatelnost/byudzhet-i-finansy.php  Время работы: вт-пт с 900 до 1700 (перерыв с 1300 до 1400), в понедельник с 900 до 1800  сб-вс выходной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Маслова Екатерина Геннадьевна</dc:creator>
  <cp:lastModifiedBy>Бухгалтерия</cp:lastModifiedBy>
  <cp:revision>893</cp:revision>
  <cp:lastPrinted>2018-04-26T05:56:16Z</cp:lastPrinted>
  <dcterms:created xsi:type="dcterms:W3CDTF">1601-01-01T00:00:00Z</dcterms:created>
  <dcterms:modified xsi:type="dcterms:W3CDTF">2025-05-27T08:35:16Z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