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1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0" r:id="rId3"/>
    <p:sldId id="325" r:id="rId4"/>
    <p:sldId id="324" r:id="rId5"/>
    <p:sldId id="313" r:id="rId6"/>
    <p:sldId id="329" r:id="rId7"/>
    <p:sldId id="315" r:id="rId8"/>
    <p:sldId id="333" r:id="rId9"/>
    <p:sldId id="334" r:id="rId10"/>
    <p:sldId id="335" r:id="rId11"/>
    <p:sldId id="318" r:id="rId12"/>
    <p:sldId id="319" r:id="rId13"/>
    <p:sldId id="299" r:id="rId14"/>
    <p:sldId id="291" r:id="rId15"/>
    <p:sldId id="332" r:id="rId16"/>
    <p:sldId id="331" r:id="rId17"/>
    <p:sldId id="305" r:id="rId18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стрикова Елена Анатольевна" initials="БЕА" lastIdx="0" clrIdx="0">
    <p:extLst>
      <p:ext uri="{19B8F6BF-5375-455C-9EA6-DF929625EA0E}">
        <p15:presenceInfo xmlns="" xmlns:p15="http://schemas.microsoft.com/office/powerpoint/2012/main" userId="S-1-5-21-4252796151-2055970554-428867027-1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5F41C"/>
    <a:srgbClr val="C5FFFF"/>
    <a:srgbClr val="FF3399"/>
    <a:srgbClr val="EB2546"/>
    <a:srgbClr val="23961A"/>
    <a:srgbClr val="008000"/>
    <a:srgbClr val="66FFFF"/>
    <a:srgbClr val="003F3E"/>
    <a:srgbClr val="00C5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667" autoAdjust="0"/>
    <p:restoredTop sz="85612" autoAdjust="0"/>
  </p:normalViewPr>
  <p:slideViewPr>
    <p:cSldViewPr>
      <p:cViewPr varScale="1">
        <p:scale>
          <a:sx n="69" d="100"/>
          <a:sy n="69" d="100"/>
        </p:scale>
        <p:origin x="-17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32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210 Оплата труда и начислений на выплаты по оплате труда</c:v>
                </c:pt>
                <c:pt idx="1">
                  <c:v>220 Оплата работ, услуг </c:v>
                </c:pt>
                <c:pt idx="2">
                  <c:v>240 Безвозмездные перечисления организациям</c:v>
                </c:pt>
                <c:pt idx="3">
                  <c:v>250 Безвозмездные перечисления бюджетам</c:v>
                </c:pt>
                <c:pt idx="4">
                  <c:v>260 Соц обеспечение</c:v>
                </c:pt>
                <c:pt idx="5">
                  <c:v>290 Прочие расходы</c:v>
                </c:pt>
                <c:pt idx="6">
                  <c:v>310 Увеличение стоимости основных средст</c:v>
                </c:pt>
                <c:pt idx="7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57.4</c:v>
                </c:pt>
                <c:pt idx="1">
                  <c:v>27.8</c:v>
                </c:pt>
                <c:pt idx="2" formatCode="General">
                  <c:v>0.60000000000000009</c:v>
                </c:pt>
                <c:pt idx="3" formatCode="General">
                  <c:v>2.4</c:v>
                </c:pt>
                <c:pt idx="4" formatCode="General">
                  <c:v>1.9</c:v>
                </c:pt>
                <c:pt idx="5">
                  <c:v>4</c:v>
                </c:pt>
                <c:pt idx="6" formatCode="General">
                  <c:v>2.6</c:v>
                </c:pt>
                <c:pt idx="7">
                  <c:v>3.3</c:v>
                </c:pt>
              </c:numCache>
            </c:numRef>
          </c:val>
          <c:bubble3D val="1"/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7.8725276527934013E-2"/>
          <c:y val="1.686559192368426E-2"/>
          <c:w val="0.91655254030745659"/>
          <c:h val="0.8248131246675438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бюджета всего</c:v>
                </c:pt>
              </c:strCache>
            </c:strRef>
          </c:tx>
          <c:dLbls>
            <c:dLbl>
              <c:idx val="0"/>
              <c:layout>
                <c:manualLayout>
                  <c:x val="-4.4642857142857418E-3"/>
                  <c:y val="8.30090621630454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562861748659262E-17"/>
                  <c:y val="9.07911617408297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642857142858294E-3"/>
                  <c:y val="8.30090621630453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0.96599999999999997</c:v>
                </c:pt>
                <c:pt idx="1">
                  <c:v>0.95799999999999996</c:v>
                </c:pt>
                <c:pt idx="2">
                  <c:v>0.95199999999999996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бюджета в рамках программ</c:v>
                </c:pt>
              </c:strCache>
            </c:strRef>
          </c:tx>
          <c:dLbls>
            <c:dLbl>
              <c:idx val="0"/>
              <c:layout>
                <c:manualLayout>
                  <c:x val="1.9345238095238214E-2"/>
                  <c:y val="1.753404914187690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154761904761904E-2"/>
                  <c:y val="1.37716366894115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33333333333412E-2"/>
                  <c:y val="3.30981764952480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1</c:v>
                </c:pt>
                <c:pt idx="1">
                  <c:v>0.64</c:v>
                </c:pt>
                <c:pt idx="2">
                  <c:v>0.93600000000000005</c:v>
                </c:pt>
              </c:numCache>
            </c:numRef>
          </c:val>
        </c:ser>
        <c:shape val="box"/>
        <c:axId val="148990976"/>
        <c:axId val="150234240"/>
        <c:axId val="150303168"/>
      </c:bar3DChart>
      <c:catAx>
        <c:axId val="148990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50234240"/>
        <c:crosses val="autoZero"/>
        <c:auto val="1"/>
        <c:lblAlgn val="ctr"/>
        <c:lblOffset val="100"/>
      </c:catAx>
      <c:valAx>
        <c:axId val="15023424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48990976"/>
        <c:crosses val="autoZero"/>
        <c:crossBetween val="between"/>
      </c:valAx>
      <c:serAx>
        <c:axId val="150303168"/>
        <c:scaling>
          <c:orientation val="minMax"/>
        </c:scaling>
        <c:delete val="1"/>
        <c:axPos val="b"/>
        <c:majorGridlines/>
        <c:majorTickMark val="none"/>
        <c:tickLblPos val="none"/>
        <c:crossAx val="150234240"/>
        <c:crosses val="autoZero"/>
      </c:serAx>
    </c:plotArea>
    <c:legend>
      <c:legendPos val="b"/>
      <c:layout>
        <c:manualLayout>
          <c:xMode val="edge"/>
          <c:yMode val="edge"/>
          <c:x val="0.15908792650918641"/>
          <c:y val="0.86281529098660903"/>
          <c:w val="0.78668189913760767"/>
          <c:h val="9.1135009423105859E-2"/>
        </c:manualLayout>
      </c:layout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CE969AF-3E19-459B-8DF3-669F67BB718D}" type="datetimeFigureOut">
              <a:rPr lang="ru-RU"/>
              <a:pPr>
                <a:defRPr/>
              </a:pPr>
              <a:t>27.05.2025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4BB4DC-1979-4ED2-B262-9A43A2B0891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529895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0777B2-884B-4A97-90D5-E1FFFB8392F7}" type="datetimeFigureOut">
              <a:rPr lang="ru-RU"/>
              <a:pPr>
                <a:defRPr/>
              </a:pPr>
              <a:t>27.05.2025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85D91D-B1F6-46DE-BB79-3BFC2620756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184476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2788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497564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420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406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647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8438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95864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7714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4488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546428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02106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60D76-C6E7-4D6F-A473-58A17AC2F5E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93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E755-51C7-4424-A70F-7AE241F5B3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303706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3" r:id="rId1"/>
    <p:sldLayoutId id="2147485214" r:id="rId2"/>
    <p:sldLayoutId id="2147485215" r:id="rId3"/>
    <p:sldLayoutId id="2147485216" r:id="rId4"/>
    <p:sldLayoutId id="2147485217" r:id="rId5"/>
    <p:sldLayoutId id="2147485218" r:id="rId6"/>
    <p:sldLayoutId id="2147485219" r:id="rId7"/>
    <p:sldLayoutId id="2147485220" r:id="rId8"/>
    <p:sldLayoutId id="2147485221" r:id="rId9"/>
    <p:sldLayoutId id="2147485222" r:id="rId10"/>
    <p:sldLayoutId id="2147485223" r:id="rId11"/>
    <p:sldLayoutId id="2147485211" r:id="rId12"/>
    <p:sldLayoutId id="214748522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3.xls"/><Relationship Id="rId4" Type="http://schemas.openxmlformats.org/officeDocument/2006/relationships/oleObject" Target="../embeddings/_____Microsoft_Office_Excel_97-2003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4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okosovoadm@mail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lokosovo.ru/deyatelnost/byudzhet-i-finansy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852"/>
            <a:ext cx="7743852" cy="47149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fontAlgn="base">
              <a:spcAft>
                <a:spcPct val="0"/>
              </a:spcAft>
            </a:pP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anose="02030602050306030303" pitchFamily="18" charset="0"/>
              </a:rPr>
              <a:t>Исполнение </a:t>
            </a:r>
            <a:r>
              <a:rPr lang="ru-RU" sz="48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anose="02030602050306030303" pitchFamily="18" charset="0"/>
              </a:rPr>
              <a:t>бюджета </a:t>
            </a:r>
            <a:r>
              <a:rPr lang="ru-RU" sz="48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anose="02030602050306030303" pitchFamily="18" charset="0"/>
              </a:rPr>
              <a:t>сельского поселения Локосово</a:t>
            </a:r>
            <a:endParaRPr lang="ru-RU" sz="66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64394"/>
            <a:ext cx="7427168" cy="1395412"/>
          </a:xfrm>
        </p:spPr>
        <p:txBody>
          <a:bodyPr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defRPr/>
            </a:pP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48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2024</a:t>
            </a: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год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50180" name="Picture 4" descr="http://www.lokosovo.ru/source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8640"/>
            <a:ext cx="952500" cy="120967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2860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муниципальных программ сельского         поселения Локосово  за 2024 год  (тыс. руб.)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1286221"/>
          <a:ext cx="8712967" cy="373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329"/>
                <a:gridCol w="1759086"/>
                <a:gridCol w="2880320"/>
                <a:gridCol w="864096"/>
                <a:gridCol w="720080"/>
                <a:gridCol w="504056"/>
              </a:tblGrid>
              <a:tr h="393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Цели 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Задачи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Уточн                      план</a:t>
                      </a:r>
                    </a:p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всего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Испол-              нено             всего 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% исп.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97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99"/>
                          </a:solidFill>
                          <a:latin typeface="Times New Roman"/>
                        </a:rPr>
                        <a:t>Муниципальная программа сельского поселения Локосово "Предоставление иных межбюджетных трансфертов бюджету сельского поселения Локосово для финансового обеспечения переданных полномочий на 2023-2025 годы" муниципальной программы сельского поселения Локосово "Управление финансами в части передачи полномочий по решению вопросов местного значения в сельском поселении Локосово на 2023-2025 годы"</a:t>
                      </a:r>
                      <a:endParaRPr lang="ru-RU" sz="1100" b="0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-360000" algn="ctr" defTabSz="68708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Эффективное исполнение полномочий органом местного самоуправления сельское поселение Локосово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полномочий органов местного самоуправления сельское поселение Локосово: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-повышение эффективности деятельности органов местного самоуправления;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-совершенствование работы по исполнению полномочий по решению вопросам местного значения.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1 243,6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1 243,6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71376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anose="020B0600000101010101" pitchFamily="34" charset="-127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lvl="0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расходной части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бюджета сельского поселения Локосово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2024 год по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функциональной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структуре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(тыс. рублей) 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4279330"/>
              </p:ext>
            </p:extLst>
          </p:nvPr>
        </p:nvGraphicFramePr>
        <p:xfrm>
          <a:off x="304800" y="1143000"/>
          <a:ext cx="8534401" cy="512907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373579"/>
                <a:gridCol w="958438"/>
                <a:gridCol w="1548247"/>
                <a:gridCol w="1474520"/>
                <a:gridCol w="117961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9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22 678,4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97,7%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4143" marR="94143" marT="47060" marB="4706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1 492,8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 – коммунальное хозяйство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90,6%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2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11 657,2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97,4%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8 076,0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7 411,1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91,8%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64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52 794,9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51 015,3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95,0%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1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Функциональная структура расходов бюджета сельского поселения Локосово за 2024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30723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036710397"/>
              </p:ext>
            </p:extLst>
          </p:nvPr>
        </p:nvGraphicFramePr>
        <p:xfrm>
          <a:off x="2051050" y="1360488"/>
          <a:ext cx="5264150" cy="4913312"/>
        </p:xfrm>
        <a:graphic>
          <a:graphicData uri="http://schemas.openxmlformats.org/presentationml/2006/ole">
            <p:oleObj spid="_x0000_s40090" name="Worksheet" r:id="rId4" imgW="6388104" imgH="5962680" progId="Excel.Sheet.8">
              <p:embed/>
            </p:oleObj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201E1972-98FE-4D37-A58D-848CB91E963A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40094" name="Object 158"/>
          <p:cNvGraphicFramePr>
            <a:graphicFrameLocks noGrp="1"/>
          </p:cNvGraphicFramePr>
          <p:nvPr/>
        </p:nvGraphicFramePr>
        <p:xfrm>
          <a:off x="434975" y="1363663"/>
          <a:ext cx="8482013" cy="4976812"/>
        </p:xfrm>
        <a:graphic>
          <a:graphicData uri="http://schemas.openxmlformats.org/presentationml/2006/ole">
            <p:oleObj spid="_x0000_s40094" name="Worksheet" r:id="rId5" imgW="6200902" imgH="3638520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32117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5723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rgbClr val="E5F4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Экономическая структура расходов бюджета сельского поселения Локосово за 2024 год </a:t>
            </a:r>
            <a:endParaRPr lang="ru-RU" sz="2600" b="1" dirty="0" smtClean="0">
              <a:solidFill>
                <a:srgbClr val="E5F4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8A61D5C-3E2A-4986-AAB0-43661A352C08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"/>
            <a:ext cx="8429684" cy="12858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</a:rPr>
              <a:t>Экономическая структура исполнения планов финансово-хозяйственной деятельности </a:t>
            </a: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</a:rPr>
              <a:t>МБУК «Локосовский ЦДиТ»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</a:rPr>
              <a:t>за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</a:rPr>
              <a:t>2024год 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8C24CA3-3A13-4325-B2EC-49384711185E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36867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60264879"/>
              </p:ext>
            </p:extLst>
          </p:nvPr>
        </p:nvGraphicFramePr>
        <p:xfrm>
          <a:off x="209550" y="1363663"/>
          <a:ext cx="8499475" cy="5081587"/>
        </p:xfrm>
        <a:graphic>
          <a:graphicData uri="http://schemas.openxmlformats.org/presentationml/2006/ole">
            <p:oleObj spid="_x0000_s37031" name="Worksheet" r:id="rId4" imgW="4219477" imgH="252423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72560" cy="85723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Указа Президента Российской Федерации от 07.05.2012 №597 «О мероприятиях по реализации государственной социальной политики»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7848872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258"/>
                <a:gridCol w="1590814"/>
                <a:gridCol w="1594800"/>
              </a:tblGrid>
              <a:tr h="1073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Целевые показатели,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установленные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для ОМСУ Депкультуры Югры,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b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учётом мер по оптимизации расходов*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Отчёт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 за 2024 год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0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  - среднесписочная численность работников,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75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  - средняя заработная плата,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67 950,50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70 229,2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Расходы по фонду оплаты труда  с начислениями с учётом всех источников финансирования,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6 257,8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6 608,8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заработная плата,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4 811,9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 089,0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7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начисления на оплату труда,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1 445,9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1 519,8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817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Достигнута средняя заработная плата работников учреждений  культуры 70,0 тысяч рублей.</a:t>
                      </a:r>
                    </a:p>
                    <a:p>
                      <a:pPr algn="l" fontAlgn="ctr"/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15</a:t>
            </a:fld>
            <a:endParaRPr lang="ru-RU" alt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11430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Анализ исполнения бюджета </a:t>
            </a:r>
            <a:r>
              <a:rPr lang="ru-RU" sz="3200" b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800" b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3200" b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Локосово за 2024 </a:t>
            </a:r>
            <a:r>
              <a:rPr lang="ru-RU" sz="32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2026 </a:t>
            </a:r>
            <a:r>
              <a:rPr lang="ru-RU" sz="32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годы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7784051"/>
              </p:ext>
            </p:extLst>
          </p:nvPr>
        </p:nvGraphicFramePr>
        <p:xfrm>
          <a:off x="381000" y="1285860"/>
          <a:ext cx="85344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16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767868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85188" cy="46370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b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 в АДМИНИСТРАЦИЮ СЕЛЬСКОГО ПОСЕЛЕНИЯ ЛОКОСОВО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Адрес: ул. ЗАВОДСКАЯ, д.5, С.П. ЛОКОСОВО, Ханты-Мансийский автономный округ - Югра, Тюменская область, 628454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Телефоны: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8(3462) 550-548 - приёмная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lokosovoadm@mail.ru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http://www.lokosovo.ru/deyatelnost/byudzhet-i-finansy.php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Время работы: вт-пт с 9</a:t>
            </a:r>
            <a:r>
              <a:rPr lang="ru-RU" sz="1800" b="1" i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до 17</a:t>
            </a:r>
            <a:r>
              <a:rPr lang="ru-RU" sz="1800" b="1" i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(перерыв с 13</a:t>
            </a:r>
            <a:r>
              <a:rPr lang="ru-RU" sz="1800" b="1" i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до 14</a:t>
            </a:r>
            <a:r>
              <a:rPr lang="ru-RU" sz="1800" b="1" i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понедельник с 9</a:t>
            </a:r>
            <a:r>
              <a:rPr lang="ru-RU" sz="1800" b="1" i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до 18</a:t>
            </a:r>
            <a:r>
              <a:rPr lang="ru-RU" sz="1800" b="1" i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сб-вс выходной </a:t>
            </a:r>
            <a:r>
              <a:rPr lang="ru-RU" sz="21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1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5728"/>
            <a:ext cx="8477280" cy="13573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 сельского поселения Локосово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     2024 год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тыс. руб.)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1267976"/>
              </p:ext>
            </p:extLst>
          </p:nvPr>
        </p:nvGraphicFramePr>
        <p:xfrm>
          <a:off x="304800" y="1643050"/>
          <a:ext cx="8610600" cy="479051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537052"/>
                <a:gridCol w="2075770"/>
                <a:gridCol w="1998889"/>
                <a:gridCol w="1998889"/>
              </a:tblGrid>
              <a:tr h="167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решением Совета депутатов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45 786,0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50 425,9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52 447,2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31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45 786,0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52 794,9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51 015,4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813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"-", профицит "+"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-2 369,0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1 431,8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9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8604"/>
            <a:ext cx="8389596" cy="192084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563C1"/>
                </a:solidFill>
                <a:latin typeface="+mn-lt"/>
              </a:rPr>
              <a:t/>
            </a:r>
            <a:br>
              <a:rPr lang="ru-RU" sz="2400" dirty="0">
                <a:solidFill>
                  <a:srgbClr val="0563C1"/>
                </a:solidFill>
                <a:latin typeface="+mn-lt"/>
              </a:rPr>
            </a:b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сельского поселения Локосово з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2024 год  (тыс. руб.)</a:t>
            </a:r>
            <a:endParaRPr lang="ru-RU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9122013"/>
              </p:ext>
            </p:extLst>
          </p:nvPr>
        </p:nvGraphicFramePr>
        <p:xfrm>
          <a:off x="357155" y="730642"/>
          <a:ext cx="8501124" cy="5922942"/>
        </p:xfrm>
        <a:graphic>
          <a:graphicData uri="http://schemas.openxmlformats.org/drawingml/2006/table">
            <a:tbl>
              <a:tblPr firstRow="1" bandRow="1">
                <a:effectLst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134725"/>
                <a:gridCol w="1222996"/>
                <a:gridCol w="1143008"/>
                <a:gridCol w="1268838"/>
                <a:gridCol w="1731557"/>
              </a:tblGrid>
              <a:tr h="785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Уточнённый план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ДОХОДОВ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45 786,0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50 425,9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52 447,2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218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6 912,0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6 908,5</a:t>
                      </a:r>
                      <a:endParaRPr lang="ru-RU" sz="11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8 873,8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196,1%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979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3 019,6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3 019,6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4 171,0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138,1%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5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Налоги на товары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/>
                        </a:rPr>
                        <a:t> (работы, услуги) реализуемые </a:t>
                      </a:r>
                      <a:br>
                        <a:rPr lang="ru-RU" sz="1100" b="0" i="0" u="none" strike="noStrike" baseline="0" dirty="0" smtClean="0"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baseline="0" dirty="0" smtClean="0">
                          <a:effectLst/>
                          <a:latin typeface="Times New Roman"/>
                        </a:rPr>
                        <a:t>на территории Российской Федерации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3 182,1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3 182,1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3 692,4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116,0%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9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706,8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706,8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1 010,4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142,4%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721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557,0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557,0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844,5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151,6%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5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организаций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5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Транспортный налог с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95,5%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5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114,1%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76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196,6%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09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117,1%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62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915400" cy="785818"/>
          </a:xfrm>
        </p:spPr>
        <p:txBody>
          <a:bodyPr anchorCtr="0">
            <a:norm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  за 2024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.)</a:t>
            </a:r>
            <a:r>
              <a:rPr lang="ru-RU" sz="700" dirty="0" smtClean="0"/>
              <a:t>                                                                                                                                                                   </a:t>
            </a:r>
            <a:endParaRPr lang="ru-RU" sz="1400" dirty="0" smtClean="0"/>
          </a:p>
        </p:txBody>
      </p: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609600" y="2438400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6798358"/>
              </p:ext>
            </p:extLst>
          </p:nvPr>
        </p:nvGraphicFramePr>
        <p:xfrm>
          <a:off x="142844" y="928670"/>
          <a:ext cx="8572559" cy="603523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2988996"/>
                <a:gridCol w="1299902"/>
                <a:gridCol w="1324041"/>
                <a:gridCol w="1157476"/>
                <a:gridCol w="1802144"/>
              </a:tblGrid>
              <a:tr h="5118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 ный план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lang="ru-RU" sz="2800" dirty="0"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293,7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293,7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353,2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119,9%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сельского поселения ( за исключением земельных участков)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247,2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262,6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293,7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111,8%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35,7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595,0%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4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 компенсации затрат бюджетов сельских поселений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35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13,3%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468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38 580,3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43 220,2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43 220,2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979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586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10 960,7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960,7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10 960,7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2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350,2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350,2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350,2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51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МБТ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27 269,4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31 352,0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31 352,0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поступления от государственных муниципальных организаций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197,1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197,1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поступления от негосударственных организаций в бюджеты сельских поселений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330,3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Остальные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3619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175" y="329406"/>
            <a:ext cx="8229600" cy="1139825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Структура доходной части бюджета сельского поселения Локосово за 2024 год</a:t>
            </a:r>
          </a:p>
        </p:txBody>
      </p:sp>
      <p:graphicFrame>
        <p:nvGraphicFramePr>
          <p:cNvPr id="22532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85193000"/>
              </p:ext>
            </p:extLst>
          </p:nvPr>
        </p:nvGraphicFramePr>
        <p:xfrm>
          <a:off x="1476375" y="2133600"/>
          <a:ext cx="5834063" cy="3201988"/>
        </p:xfrm>
        <a:graphic>
          <a:graphicData uri="http://schemas.openxmlformats.org/presentationml/2006/ole">
            <p:oleObj spid="_x0000_s38046" name="Worksheet" r:id="rId4" imgW="5476945" imgH="2409750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2293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458200" cy="914400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Сведения об </a:t>
            </a:r>
            <a:r>
              <a:rPr lang="ru-RU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объёме </a:t>
            </a:r>
            <a:r>
              <a:rPr lang="ru-RU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муниципального долга </a:t>
            </a:r>
            <a:r>
              <a:rPr lang="ru-RU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поселения Локосово </a:t>
            </a:r>
            <a:r>
              <a:rPr lang="ru-RU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на начало и конец  </a:t>
            </a:r>
            <a:r>
              <a:rPr lang="ru-RU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2024 </a:t>
            </a:r>
            <a:r>
              <a:rPr lang="ru-RU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(тыс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00881580"/>
              </p:ext>
            </p:extLst>
          </p:nvPr>
        </p:nvGraphicFramePr>
        <p:xfrm>
          <a:off x="228600" y="1643050"/>
          <a:ext cx="8686800" cy="371477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819400"/>
                <a:gridCol w="1447800"/>
                <a:gridCol w="1394732"/>
                <a:gridCol w="1512434"/>
                <a:gridCol w="1512434"/>
              </a:tblGrid>
              <a:tr h="1967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01.01.2024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31.12.2024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 -ного долга на 01.01.2025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объём муниципаль -ного долга на 01.01.2025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04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466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муниципального долга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340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5334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исполнения муниципальных программ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  за 2024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руб.)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3795043"/>
              </p:ext>
            </p:extLst>
          </p:nvPr>
        </p:nvGraphicFramePr>
        <p:xfrm>
          <a:off x="142842" y="928670"/>
          <a:ext cx="8858314" cy="53578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85951"/>
                <a:gridCol w="1419071"/>
                <a:gridCol w="2808312"/>
                <a:gridCol w="936104"/>
                <a:gridCol w="936104"/>
                <a:gridCol w="972772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Уточн                      план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Испол-              нено             всего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% исп.</a:t>
                      </a: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714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2024 - 2026годы»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211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муниципальных программ сельского поселения Локосово  за 2024 год  (тыс. 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857233"/>
          <a:ext cx="8534752" cy="564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715"/>
                <a:gridCol w="2089258"/>
                <a:gridCol w="3025822"/>
                <a:gridCol w="504304"/>
                <a:gridCol w="576347"/>
                <a:gridCol w="504306"/>
              </a:tblGrid>
              <a:tr h="489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Цели Программы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Задачи Программы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Уточн                      план</a:t>
                      </a: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всего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Испол-              нено             всего 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% исп.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86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2024 - 2026 год»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32,8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94,5%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24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2023-2025 годы»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муниципальных программ сельского         поселения Локосово  за 2023 год  (тыс. руб.)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395537" y="1071546"/>
          <a:ext cx="8534184" cy="561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47"/>
                <a:gridCol w="2089258"/>
                <a:gridCol w="3025822"/>
                <a:gridCol w="627657"/>
                <a:gridCol w="642942"/>
                <a:gridCol w="314358"/>
              </a:tblGrid>
              <a:tr h="489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Цели Программы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Задачи Программы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Уточн                      план</a:t>
                      </a: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всего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Испол-              нено             всего 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% исп.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86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99"/>
                          </a:solidFill>
                          <a:latin typeface="Times New Roman"/>
                        </a:rPr>
                        <a:t>Муниципальная программа сельского поселения Локосово «Развитие, совершенствование сети автомобильных дорог общего пользования местного значения в сельском поселении Локосово на 2023-2027 годы»</a:t>
                      </a:r>
                      <a:endParaRPr lang="ru-RU" sz="1100" b="0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сохранности и улучшения качества автомобильных дорог общего пользования местного значения в сельском поселении Локосово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1.Совершенствование условий для безопасности дорожного движения на автомобильных дорогах общего пользования местного значения, пешеходных дорожек, тротуаров поселения.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2.Создание условий для содержания автомобильных дорогах общего пользования местного значения в соответствии с действующим законодательством и за счет бюджета сельского поселения Локосово.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3.Актуализация комплексной схемы организации дорожного движения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3 642,1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3 3642,1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24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99"/>
                          </a:solidFill>
                          <a:latin typeface="Times New Roman"/>
                        </a:rPr>
                        <a:t>Муниципальная программа сельского поселения Локосово «Благоустройство территории сельского поселения Локосово на 2023-2027 годы»</a:t>
                      </a:r>
                      <a:endParaRPr lang="ru-RU" sz="1100" b="0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благоприятной и комфортной среды жизнедеятельности граждан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anose="020B0600000101010101" pitchFamily="34" charset="-127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1.Содержание детских игровых площадок, сохранение количества детских площадок.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2.Содержание мест накопления ТКО.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Устройство новых объектов благоустройства.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Оформление и содержание объектов для празднования Нового года.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Обновление объектов благоустройства, оборудования детских игровых площадок.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Содержание и модернизация уличного освещения на территории поселения.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1 993,1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1 901,9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95,4%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3E755-51C7-4424-A70F-7AE241F5B3C8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17699</TotalTime>
  <Words>1412</Words>
  <Application>Microsoft Office PowerPoint</Application>
  <PresentationFormat>Экран (4:3)</PresentationFormat>
  <Paragraphs>350</Paragraphs>
  <Slides>17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Worksheet</vt:lpstr>
      <vt:lpstr> Исполнение бюджета сельского поселения Локосово</vt:lpstr>
      <vt:lpstr>Бюджет сельского поселения Локосово        2024 год (тыс. руб.)</vt:lpstr>
      <vt:lpstr> Исполнение доходной части бюджета сельского поселения Локосово за 2024 год  (тыс. руб.)</vt:lpstr>
      <vt:lpstr>Исполнение доходной части бюджета сельского поселения Локосово  за 2024 год  (тыс. руб.)                                                                                                                                                                   </vt:lpstr>
      <vt:lpstr>Структура доходной части бюджета сельского поселения Локосово за 2024 год</vt:lpstr>
      <vt:lpstr>Сведения об объёме муниципального долга сельского поселения Локосово на начало и конец  2024 года (тыс. руб.)</vt:lpstr>
      <vt:lpstr>Анализ исполнения муниципальных программ сельского поселения Локосово  за 2024 год  (тыс. руб.)</vt:lpstr>
      <vt:lpstr>Анализ исполнения муниципальных программ сельского поселения Локосово  за 2024 год  (тыс. руб.)</vt:lpstr>
      <vt:lpstr>Анализ исполнения муниципальных программ сельского         поселения Локосово  за 2023 год  (тыс. руб.)</vt:lpstr>
      <vt:lpstr>Слайд 10</vt:lpstr>
      <vt:lpstr>Анализ исполнения расходной части бюджета сельского поселения Локосово за 2024 год по функциональной структуре (тыс. рублей) </vt:lpstr>
      <vt:lpstr>Функциональная структура расходов бюджета сельского поселения Локосово за 2024 год</vt:lpstr>
      <vt:lpstr>Экономическая структура расходов бюджета сельского поселения Локосово за 2024 год </vt:lpstr>
      <vt:lpstr>Экономическая структура исполнения планов финансово-хозяйственной деятельности МБУК «Локосовский ЦДиТ» за 2024год </vt:lpstr>
      <vt:lpstr>Реализация Указа Президента Российской Федерации от 07.05.2012 №597 «О мероприятиях по реализации государственной социальной политики»</vt:lpstr>
      <vt:lpstr>Анализ исполнения бюджета сельского поселения Локосово за 2024 – 2026 годы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550-548 - приёмная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Бухгалтерия</cp:lastModifiedBy>
  <cp:revision>893</cp:revision>
  <cp:lastPrinted>2018-04-26T05:56:16Z</cp:lastPrinted>
  <dcterms:created xsi:type="dcterms:W3CDTF">1601-01-01T00:00:00Z</dcterms:created>
  <dcterms:modified xsi:type="dcterms:W3CDTF">2025-05-27T08:35:16Z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