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74" r:id="rId1"/>
    <p:sldMasterId id="2147485212" r:id="rId2"/>
    <p:sldMasterId id="2147485237" r:id="rId3"/>
  </p:sldMasterIdLst>
  <p:notesMasterIdLst>
    <p:notesMasterId r:id="rId18"/>
  </p:notesMasterIdLst>
  <p:handoutMasterIdLst>
    <p:handoutMasterId r:id="rId19"/>
  </p:handoutMasterIdLst>
  <p:sldIdLst>
    <p:sldId id="256" r:id="rId4"/>
    <p:sldId id="310" r:id="rId5"/>
    <p:sldId id="325" r:id="rId6"/>
    <p:sldId id="324" r:id="rId7"/>
    <p:sldId id="313" r:id="rId8"/>
    <p:sldId id="329" r:id="rId9"/>
    <p:sldId id="315" r:id="rId10"/>
    <p:sldId id="333" r:id="rId11"/>
    <p:sldId id="318" r:id="rId12"/>
    <p:sldId id="319" r:id="rId13"/>
    <p:sldId id="299" r:id="rId14"/>
    <p:sldId id="332" r:id="rId15"/>
    <p:sldId id="331" r:id="rId16"/>
    <p:sldId id="305" r:id="rId17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стрикова Елена Анатольевна" initials="БЕА" lastIdx="0" clrIdx="0">
    <p:extLst>
      <p:ext uri="{19B8F6BF-5375-455C-9EA6-DF929625EA0E}">
        <p15:presenceInfo xmlns:p15="http://schemas.microsoft.com/office/powerpoint/2012/main" xmlns="" userId="S-1-5-21-4252796151-2055970554-428867027-1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F41C"/>
    <a:srgbClr val="C5FFFF"/>
    <a:srgbClr val="FF3399"/>
    <a:srgbClr val="EB2546"/>
    <a:srgbClr val="23961A"/>
    <a:srgbClr val="008000"/>
    <a:srgbClr val="66FFFF"/>
    <a:srgbClr val="003F3E"/>
    <a:srgbClr val="00C5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667" autoAdjust="0"/>
    <p:restoredTop sz="85612" autoAdjust="0"/>
  </p:normalViewPr>
  <p:slideViewPr>
    <p:cSldViewPr>
      <p:cViewPr varScale="1">
        <p:scale>
          <a:sx n="114" d="100"/>
          <a:sy n="114" d="100"/>
        </p:scale>
        <p:origin x="-24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32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555094529175042"/>
          <c:y val="1.0648466197333745E-2"/>
          <c:w val="0.99552690185756609"/>
          <c:h val="0.976233859352787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1353795416652072"/>
                  <c:y val="0.1052624211498821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210 Оплата труда и начислений на выплаты по оплате труда </a:t>
                    </a:r>
                    <a:r>
                      <a:rPr lang="ru-RU" sz="1200" dirty="0" smtClean="0"/>
                      <a:t>45,2%</a:t>
                    </a:r>
                    <a:endParaRPr lang="ru-RU" sz="1200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-2.3507640793068208E-2"/>
                  <c:y val="0.1171161609199234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220 Оплата работ, услуг  </a:t>
                    </a:r>
                    <a:r>
                      <a:rPr lang="ru-RU" sz="1200" dirty="0" smtClean="0"/>
                      <a:t>26,75%</a:t>
                    </a:r>
                    <a:endParaRPr lang="ru-RU" sz="1200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0.10308051101960421"/>
                  <c:y val="-2.806997897330189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240 Безвозмездные перечисления организациям </a:t>
                    </a:r>
                    <a:r>
                      <a:rPr lang="ru-RU" dirty="0" smtClean="0"/>
                      <a:t>17,4%</a:t>
                    </a:r>
                    <a:endParaRPr lang="ru-RU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1.4272909364393658E-2"/>
                  <c:y val="0.16828506842225038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250 Безвозмездные перечисления бюджетам </a:t>
                    </a:r>
                    <a:r>
                      <a:rPr lang="ru-RU" sz="1200" dirty="0" smtClean="0"/>
                      <a:t>18,5%</a:t>
                    </a:r>
                    <a:endParaRPr lang="ru-RU" sz="1200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-8.2175053719355337E-2"/>
                  <c:y val="0.1521437631771068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260 Соц обеспечение </a:t>
                    </a:r>
                    <a:r>
                      <a:rPr lang="ru-RU" sz="1000" dirty="0" smtClean="0"/>
                      <a:t>1,87%</a:t>
                    </a:r>
                    <a:endParaRPr lang="ru-RU" sz="1000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0.15394797638777799"/>
                  <c:y val="0.12993784820403709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290 </a:t>
                    </a:r>
                    <a:r>
                      <a:rPr lang="ru-RU" sz="1000" dirty="0" smtClean="0"/>
                      <a:t>Прочие </a:t>
                    </a:r>
                    <a:r>
                      <a:rPr lang="ru-RU" sz="1000" dirty="0"/>
                      <a:t>расходы </a:t>
                    </a:r>
                    <a:r>
                      <a:rPr lang="ru-RU" sz="1000" dirty="0" smtClean="0"/>
                      <a:t>1,05%</a:t>
                    </a:r>
                    <a:endParaRPr lang="ru-RU" sz="1000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0.20790182968575419"/>
                  <c:y val="5.3330985950880136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310 Увеличение стоимости основных средств 3,25%</a:t>
                    </a:r>
                    <a:endParaRPr lang="ru-RU" sz="1000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-0.274881368551913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340 Увеличение стоимости материальных запасов </a:t>
                    </a:r>
                    <a:r>
                      <a:rPr lang="ru-RU" sz="1000" dirty="0" smtClean="0"/>
                      <a:t>3,37%</a:t>
                    </a:r>
                    <a:endParaRPr lang="ru-RU" sz="1000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Pos val="outEnd"/>
            <c:showVal val="1"/>
            <c:showCatName val="1"/>
            <c:separator> 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210 Оплата труда и начислений на выплаты по оплате труда</c:v>
                </c:pt>
                <c:pt idx="1">
                  <c:v>220 Оплата работ, услуг </c:v>
                </c:pt>
                <c:pt idx="3">
                  <c:v>250 Безвозмездные перечисления бюджетам</c:v>
                </c:pt>
                <c:pt idx="4">
                  <c:v>260 Соц обеспечение</c:v>
                </c:pt>
                <c:pt idx="5">
                  <c:v>290 Прчие расходы</c:v>
                </c:pt>
                <c:pt idx="6">
                  <c:v>310 Увеличение стоимости основных средст</c:v>
                </c:pt>
                <c:pt idx="7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45.2</c:v>
                </c:pt>
                <c:pt idx="1">
                  <c:v>26.75</c:v>
                </c:pt>
                <c:pt idx="3" formatCode="General">
                  <c:v>18.5</c:v>
                </c:pt>
                <c:pt idx="4" formatCode="General">
                  <c:v>1.87</c:v>
                </c:pt>
                <c:pt idx="5">
                  <c:v>1.05</c:v>
                </c:pt>
                <c:pt idx="6" formatCode="General">
                  <c:v>3.25</c:v>
                </c:pt>
                <c:pt idx="7">
                  <c:v>3.3699999999999997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solidFill>
            <a:schemeClr val="tx2"/>
          </a:solidFill>
        </a:ln>
        <a:effectLst/>
        <a:sp3d>
          <a:contourClr>
            <a:schemeClr val="tx2"/>
          </a:contourClr>
        </a:sp3d>
      </c:spPr>
    </c:sideWall>
    <c:backWall>
      <c:spPr>
        <a:noFill/>
        <a:ln>
          <a:solidFill>
            <a:schemeClr val="tx2"/>
          </a:solidFill>
        </a:ln>
        <a:effectLst/>
        <a:sp3d>
          <a:contourClr>
            <a:schemeClr val="tx2"/>
          </a:contourClr>
        </a:sp3d>
      </c:spPr>
    </c:backWall>
    <c:plotArea>
      <c:layout>
        <c:manualLayout>
          <c:layoutTarget val="inner"/>
          <c:xMode val="edge"/>
          <c:yMode val="edge"/>
          <c:x val="7.8725276527934013E-2"/>
          <c:y val="1.686559192368426E-2"/>
          <c:w val="0.91655254030746047"/>
          <c:h val="0.8248131246675438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бюджета 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4.4642857142857418E-3"/>
                  <c:y val="8.30090621630444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562861748658024E-17"/>
                  <c:y val="9.079116174082969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642857142858294E-3"/>
                  <c:y val="8.300906216304443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0.95800000000000007</c:v>
                </c:pt>
                <c:pt idx="1">
                  <c:v>0.95200000000000007</c:v>
                </c:pt>
                <c:pt idx="2">
                  <c:v>0.93200000000000005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бюджета в рамках программ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9345238095238117E-2"/>
                  <c:y val="1.753404914187690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154761904761904E-2"/>
                  <c:y val="1.37716366894115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33333333333356E-2"/>
                  <c:y val="3.30981764952480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0.64000000000000012</c:v>
                </c:pt>
                <c:pt idx="1">
                  <c:v>0.93600000000000005</c:v>
                </c:pt>
                <c:pt idx="2">
                  <c:v>0.63400000000000012</c:v>
                </c:pt>
              </c:numCache>
            </c:numRef>
          </c:val>
        </c:ser>
        <c:shape val="box"/>
        <c:axId val="78645888"/>
        <c:axId val="79721600"/>
        <c:axId val="54797184"/>
      </c:bar3DChart>
      <c:catAx>
        <c:axId val="78645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721600"/>
        <c:crosses val="autoZero"/>
        <c:auto val="1"/>
        <c:lblAlgn val="ctr"/>
        <c:lblOffset val="100"/>
      </c:catAx>
      <c:valAx>
        <c:axId val="797216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45888"/>
        <c:crosses val="autoZero"/>
        <c:crossBetween val="between"/>
      </c:valAx>
      <c:serAx>
        <c:axId val="547971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tickLblPos val="nextTo"/>
        <c:crossAx val="7972160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08792650918641"/>
          <c:y val="0.86281529098660903"/>
          <c:w val="0.78668189913760767"/>
          <c:h val="9.113500942310585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CE969AF-3E19-459B-8DF3-669F67BB718D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4BB4DC-1979-4ED2-B262-9A43A2B0891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529895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0777B2-884B-4A97-90D5-E1FFFB8392F7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85D91D-B1F6-46DE-BB79-3BFC2620756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184476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2788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420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406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647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8438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95864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7714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4488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546428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2106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27736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23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4502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579497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E755-51C7-4424-A70F-7AE241F5B3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037066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855475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60D76-C6E7-4D6F-A473-58A17AC2F5E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9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48301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75316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09143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8059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90024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420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bg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7374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76" r:id="rId2"/>
    <p:sldLayoutId id="2147485077" r:id="rId3"/>
    <p:sldLayoutId id="2147485078" r:id="rId4"/>
    <p:sldLayoutId id="2147485079" r:id="rId5"/>
    <p:sldLayoutId id="2147485080" r:id="rId6"/>
    <p:sldLayoutId id="2147485081" r:id="rId7"/>
    <p:sldLayoutId id="2147485082" r:id="rId8"/>
    <p:sldLayoutId id="2147485083" r:id="rId9"/>
    <p:sldLayoutId id="2147485084" r:id="rId10"/>
    <p:sldLayoutId id="214748508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3" r:id="rId1"/>
    <p:sldLayoutId id="2147485214" r:id="rId2"/>
    <p:sldLayoutId id="2147485215" r:id="rId3"/>
    <p:sldLayoutId id="2147485216" r:id="rId4"/>
    <p:sldLayoutId id="2147485217" r:id="rId5"/>
    <p:sldLayoutId id="2147485218" r:id="rId6"/>
    <p:sldLayoutId id="2147485219" r:id="rId7"/>
    <p:sldLayoutId id="2147485220" r:id="rId8"/>
    <p:sldLayoutId id="2147485221" r:id="rId9"/>
    <p:sldLayoutId id="2147485222" r:id="rId10"/>
    <p:sldLayoutId id="2147485223" r:id="rId11"/>
    <p:sldLayoutId id="214748522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8" r:id="rId1"/>
    <p:sldLayoutId id="2147485239" r:id="rId2"/>
    <p:sldLayoutId id="2147485240" r:id="rId3"/>
    <p:sldLayoutId id="2147485241" r:id="rId4"/>
    <p:sldLayoutId id="2147485242" r:id="rId5"/>
    <p:sldLayoutId id="2147485243" r:id="rId6"/>
    <p:sldLayoutId id="2147485244" r:id="rId7"/>
    <p:sldLayoutId id="2147485245" r:id="rId8"/>
    <p:sldLayoutId id="2147485246" r:id="rId9"/>
    <p:sldLayoutId id="2147485247" r:id="rId10"/>
    <p:sldLayoutId id="2147485248" r:id="rId11"/>
    <p:sldLayoutId id="21474852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okosovoadm@mail.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lokosovo.ru/deyatelnost/byudzhet-i-finansy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852"/>
            <a:ext cx="7743852" cy="47149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fontAlgn="base">
              <a:spcAft>
                <a:spcPct val="0"/>
              </a:spcAft>
            </a:pP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</a:t>
            </a:r>
            <a:r>
              <a:rPr lang="ru-RU" sz="6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бюджета </a:t>
            </a: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</a:t>
            </a:r>
            <a:endParaRPr lang="ru-RU" sz="66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64394"/>
            <a:ext cx="8115328" cy="1395412"/>
          </a:xfrm>
        </p:spPr>
        <p:txBody>
          <a:bodyPr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defRPr/>
            </a:pPr>
            <a:r>
              <a:rPr lang="ru-RU" sz="6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60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2019</a:t>
            </a:r>
            <a:r>
              <a:rPr lang="ru-RU" sz="6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год</a:t>
            </a:r>
            <a:endParaRPr lang="ru-RU" sz="66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50180" name="Picture 4" descr="http://www.lokosovo.ru/source/img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85728"/>
            <a:ext cx="952500" cy="120967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Функциональная структура расходов бюджета сельского поселения Локосово за 2019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30723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036710397"/>
              </p:ext>
            </p:extLst>
          </p:nvPr>
        </p:nvGraphicFramePr>
        <p:xfrm>
          <a:off x="430213" y="1354138"/>
          <a:ext cx="8201025" cy="4797425"/>
        </p:xfrm>
        <a:graphic>
          <a:graphicData uri="http://schemas.openxmlformats.org/presentationml/2006/ole">
            <p:oleObj spid="_x0000_s40090" name="Worksheet" r:id="rId4" imgW="10420160" imgH="6095905" progId="Excel.Sheet.8">
              <p:embed/>
            </p:oleObj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201E1972-98FE-4D37-A58D-848CB91E963A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17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5723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rgbClr val="E5F4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Экономическая структура расходов бюджета сельского поселения Локосово за 2019 год </a:t>
            </a:r>
            <a:endParaRPr lang="ru-RU" sz="2600" b="1" dirty="0" smtClean="0">
              <a:solidFill>
                <a:srgbClr val="E5F4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8A61D5C-3E2A-4986-AAB0-43661A352C08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"/>
            <a:ext cx="8572560" cy="8572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Информация о расходах на реализацию Указов Президента РФ от 07.05.2012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000107"/>
          <a:ext cx="8858312" cy="545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857256"/>
                <a:gridCol w="1071570"/>
                <a:gridCol w="952310"/>
                <a:gridCol w="1098138"/>
                <a:gridCol w="878510"/>
              </a:tblGrid>
              <a:tr h="536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Целевые показатели, установленные для ОМСУ Депкультуры Югры, с учётом мер по оптимизации расходов*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отчёт за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отчёт за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2018год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 за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  - среднесписочная численность работников,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  - средняя заработная плата,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50 855,6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59 826,0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59 826,0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60 791,7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60 791,7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1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Расходы по фонду оплаты труда  с начислениями с учётом всех источников финансирования,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9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740,3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10 419,9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9 210,5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6 071,5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6 071,5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заработная плата,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7 479,2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871,7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7 179,1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4 668,8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4 668,8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начисления на оплату труда,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2 261,1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2 548,2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2 031,4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1 402,7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1 402,7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1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бюджета,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9 416,6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8 490,6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6 071,5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6 071,5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заработная плата,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7 182,9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6 625,4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4 668,8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4 668,8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начисления на оплату труда,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2 233,7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2 008,8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1 865,2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1 402,7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1 402,7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средств от приносящей доход деятельности,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123,7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26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Прирост ФОТ к уровню </a:t>
                      </a:r>
                      <a:r>
                        <a:rPr lang="ru-RU" sz="1200" b="0" i="1" u="none" strike="noStrike" dirty="0" smtClean="0">
                          <a:latin typeface="Times New Roman"/>
                        </a:rPr>
                        <a:t>2017 </a:t>
                      </a:r>
                      <a:r>
                        <a:rPr lang="ru-RU" sz="1200" b="0" i="1" u="none" strike="noStrike" dirty="0">
                          <a:latin typeface="Times New Roman"/>
                        </a:rPr>
                        <a:t>года,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679,7 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-529,7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-3 668,8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-3 668,8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бюджета,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724,1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-307,0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-926,0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-3 345,1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-3 345,1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из них за счет субсидии на повышение ФОТ,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619,0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619,0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1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средств от приносящей доход деятельности,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123,7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12</a:t>
            </a:fld>
            <a:endParaRPr lang="ru-RU" alt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11430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Анализ исполнения бюджета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Локосово за 2017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2019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годы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7784051"/>
              </p:ext>
            </p:extLst>
          </p:nvPr>
        </p:nvGraphicFramePr>
        <p:xfrm>
          <a:off x="381000" y="1285860"/>
          <a:ext cx="85344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76786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85188" cy="4637087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Контактная информация для граждан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b="1" dirty="0" smtClean="0"/>
              <a:t>За получением дополнительной информации просим обращаться в АДМИНИСТРАЦИЮ СЕЛЬСКОГО ПОСЕЛЕНИЯ ЛОКОСОВО</a:t>
            </a:r>
            <a:br>
              <a:rPr lang="ru-RU" sz="1800" b="1" dirty="0" smtClean="0"/>
            </a:br>
            <a:r>
              <a:rPr lang="ru-RU" sz="1800" b="1" dirty="0" smtClean="0"/>
              <a:t>Адрес: ул. ЗАВОДСКАЯ, д.5, С.П. ЛОКОСОВО, Ханты-Мансийский автономный округ - Югра, Тюменская область, 628454 </a:t>
            </a:r>
            <a:br>
              <a:rPr lang="ru-RU" sz="1800" b="1" dirty="0" smtClean="0"/>
            </a:br>
            <a:r>
              <a:rPr lang="ru-RU" sz="1800" b="1" dirty="0" smtClean="0"/>
              <a:t>Телефоны: </a:t>
            </a:r>
            <a:br>
              <a:rPr lang="ru-RU" sz="1800" b="1" dirty="0" smtClean="0"/>
            </a:br>
            <a:r>
              <a:rPr lang="ru-RU" sz="1800" b="1" dirty="0" smtClean="0"/>
              <a:t>8(3462) 550-548 - приёмная </a:t>
            </a:r>
            <a:br>
              <a:rPr lang="ru-RU" sz="1800" b="1" dirty="0" smtClean="0"/>
            </a:br>
            <a:r>
              <a:rPr lang="ru-RU" sz="1800" b="1" dirty="0" smtClean="0"/>
              <a:t>E-mail: </a:t>
            </a:r>
            <a:r>
              <a:rPr lang="en-US" sz="2000" b="1" dirty="0" smtClean="0">
                <a:hlinkClick r:id="rId3"/>
              </a:rPr>
              <a:t>lokosovoadm@mail.ru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Адрес сайта: </a:t>
            </a:r>
            <a:r>
              <a:rPr lang="en-US" sz="1800" b="1" dirty="0" smtClean="0">
                <a:hlinkClick r:id="rId4"/>
              </a:rPr>
              <a:t>http://www.lokosovo.ru/deyatelnost/byudzhet-i-finansy.php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Время работы: вт-пт с 9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17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(перерыв с 13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14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),</a:t>
            </a:r>
            <a:br>
              <a:rPr lang="ru-RU" sz="1800" b="1" dirty="0" smtClean="0"/>
            </a:br>
            <a:r>
              <a:rPr lang="ru-RU" sz="1800" b="1" dirty="0" smtClean="0"/>
              <a:t>в понедельник с 9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18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сб-вс выходной </a:t>
            </a:r>
            <a:r>
              <a:rPr lang="ru-RU" sz="2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1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5728"/>
            <a:ext cx="8477280" cy="1357322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 сельского поселения Локосово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     2019 год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тыс. руб.)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1267976"/>
              </p:ext>
            </p:extLst>
          </p:nvPr>
        </p:nvGraphicFramePr>
        <p:xfrm>
          <a:off x="304800" y="1643050"/>
          <a:ext cx="8610600" cy="494554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537052"/>
                <a:gridCol w="2075770"/>
                <a:gridCol w="1998889"/>
                <a:gridCol w="1998889"/>
              </a:tblGrid>
              <a:tr h="167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решением Совета депутатов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46 931,5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52 373,9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52 830,5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31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51 463,1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56 109,7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52 281,7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1813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"-", профицит "+"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-3 735,8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548,80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89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858312" cy="500066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сельского поселения Локосово з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2019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  (тыс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руб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.)</a:t>
            </a:r>
            <a:r>
              <a:rPr lang="ru-RU" sz="2400" dirty="0">
                <a:solidFill>
                  <a:srgbClr val="0563C1"/>
                </a:solidFill>
                <a:latin typeface="+mn-lt"/>
              </a:rPr>
              <a:t/>
            </a:r>
            <a:br>
              <a:rPr lang="ru-RU" sz="2400" dirty="0">
                <a:solidFill>
                  <a:srgbClr val="0563C1"/>
                </a:solidFill>
                <a:latin typeface="+mn-lt"/>
              </a:rPr>
            </a:br>
            <a:endParaRPr lang="ru-RU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9122013"/>
              </p:ext>
            </p:extLst>
          </p:nvPr>
        </p:nvGraphicFramePr>
        <p:xfrm>
          <a:off x="357155" y="1142983"/>
          <a:ext cx="8501124" cy="5287721"/>
        </p:xfrm>
        <a:graphic>
          <a:graphicData uri="http://schemas.openxmlformats.org/drawingml/2006/table">
            <a:tbl>
              <a:tblPr firstRow="1" bandRow="1">
                <a:effectLst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404653"/>
                <a:gridCol w="953068"/>
                <a:gridCol w="1143008"/>
                <a:gridCol w="1268838"/>
                <a:gridCol w="1731557"/>
              </a:tblGrid>
              <a:tr h="785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Уточнённый план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ДОХОДОВ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51 463,1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52 373,9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52 830,5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100,9%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5218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4 830,3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4 768,80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5212,8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109,3%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979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2 297,1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2 297,1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2 409,6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104,9%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698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Налоги на товары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(работы, услуги) реализуемые на территории Российской Федерации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1 800,2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1 800,2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2 356,3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130,9%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69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651,5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651,5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586,8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90,1%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5721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531,4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531,4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509,0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95,8%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65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976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110,6%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976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62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915400" cy="785818"/>
          </a:xfrm>
        </p:spPr>
        <p:txBody>
          <a:bodyPr anchorCtr="0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  за 2019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.)</a:t>
            </a:r>
            <a:r>
              <a:rPr lang="ru-RU" sz="800" dirty="0" smtClean="0"/>
              <a:t>                                                                                                                                                                   </a:t>
            </a:r>
            <a:endParaRPr lang="ru-RU" sz="1500" dirty="0" smtClean="0"/>
          </a:p>
        </p:txBody>
      </p: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609600" y="2438400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6798358"/>
              </p:ext>
            </p:extLst>
          </p:nvPr>
        </p:nvGraphicFramePr>
        <p:xfrm>
          <a:off x="214283" y="1214422"/>
          <a:ext cx="8572559" cy="50006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120627"/>
                <a:gridCol w="1168271"/>
                <a:gridCol w="1324041"/>
                <a:gridCol w="1157476"/>
                <a:gridCol w="1802144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 ный план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lang="ru-RU" dirty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263,5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686,2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260,4%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56,6%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доходы от оказания платных услуг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130,7%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компенсации затрат государства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312,9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508,8%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реализации иного имущества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209,0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64 884,1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75 323,9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74 353,9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98,7%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312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312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45 622,1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44 394,1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44 394,1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249,9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251,0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251,0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МБТ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760,8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2 232,9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1 504,7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67,4%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Остальные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463,6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693,2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149,5%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3619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175" y="329406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Структура доходной части бюджета сельского поселения Локосово за 2019 год</a:t>
            </a:r>
          </a:p>
        </p:txBody>
      </p:sp>
      <p:graphicFrame>
        <p:nvGraphicFramePr>
          <p:cNvPr id="22532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5193000"/>
              </p:ext>
            </p:extLst>
          </p:nvPr>
        </p:nvGraphicFramePr>
        <p:xfrm>
          <a:off x="284163" y="1611313"/>
          <a:ext cx="8716962" cy="3286125"/>
        </p:xfrm>
        <a:graphic>
          <a:graphicData uri="http://schemas.openxmlformats.org/presentationml/2006/ole">
            <p:oleObj spid="_x0000_s38046" name="Worksheet" r:id="rId4" imgW="5457825" imgH="205740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2293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458200" cy="914400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Сведения об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объёме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муниципального долга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поселения Локосово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на начало и конец 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2019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(тыс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0881580"/>
              </p:ext>
            </p:extLst>
          </p:nvPr>
        </p:nvGraphicFramePr>
        <p:xfrm>
          <a:off x="228600" y="1643050"/>
          <a:ext cx="8686800" cy="371477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819400"/>
                <a:gridCol w="1447800"/>
                <a:gridCol w="1394732"/>
                <a:gridCol w="1512434"/>
                <a:gridCol w="1512434"/>
              </a:tblGrid>
              <a:tr h="1967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01.01.2019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31.12.2019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 -ного долга на 01.01.2020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объём муниципаль -ного долга на 01.01.2020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9004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8466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муниципального долга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0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5334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исполнения муниципальных программ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  за 2019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руб.)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3795043"/>
              </p:ext>
            </p:extLst>
          </p:nvPr>
        </p:nvGraphicFramePr>
        <p:xfrm>
          <a:off x="142842" y="928670"/>
          <a:ext cx="9001158" cy="56111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14750"/>
                <a:gridCol w="1742160"/>
                <a:gridCol w="3992448"/>
                <a:gridCol w="508130"/>
                <a:gridCol w="508130"/>
                <a:gridCol w="435540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Уточн                      план</a:t>
                      </a:r>
                    </a:p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Испол-              нено             всего 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% исп.</a:t>
                      </a: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383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Локосово на 2017 - 2019 годы»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в сельском поселении Локосово толерантной среды на основе ценностей многонационального российского общества, общероссийской гражданской идентичности и культурного самосознания, принципов соблюдения прав и свобод человека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Воспитание толерантности через систему образования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 Укрепление толерантности и профилактика экстремизма в молодёжной среде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3. Укрепление толерантности в сельском поселение Локосово через средства массовой информации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4. Содействие национально-культурному взаимодействию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5. Поддержание межконфессионального мира и согласия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6. Совершенствование механизмов обеспечения законности и правопорядка в сфере межнациональных отношений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7. Содействие адаптации и интеграции мигрантов в культурном и социальном пространстве в сельском поселение Локосово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12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2017 - 2019 годы»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194,5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41,1%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11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муниципальных программ сельского поселения Локосово  за 2019 год  (тыс. 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6" y="857233"/>
          <a:ext cx="8501124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087"/>
                <a:gridCol w="2089258"/>
                <a:gridCol w="3025822"/>
                <a:gridCol w="504304"/>
                <a:gridCol w="576347"/>
                <a:gridCol w="504306"/>
              </a:tblGrid>
              <a:tr h="489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Цели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Задачи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Уточн                      план</a:t>
                      </a:r>
                    </a:p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всего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Испол-              нено             всего 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% исп.</a:t>
                      </a:r>
                    </a:p>
                  </a:txBody>
                  <a:tcPr marL="0" marR="0" marT="0" marB="0" anchor="ctr"/>
                </a:tc>
              </a:tr>
              <a:tr h="1786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2017 - 2019 год»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24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2017-2019 годы»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106%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расходной части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бюджета сельского поселения Локосово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2019 год по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структуре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(тыс. рублей)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4279330"/>
              </p:ext>
            </p:extLst>
          </p:nvPr>
        </p:nvGraphicFramePr>
        <p:xfrm>
          <a:off x="304800" y="1143000"/>
          <a:ext cx="8534401" cy="548837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373579"/>
                <a:gridCol w="958438"/>
                <a:gridCol w="1548247"/>
                <a:gridCol w="1474520"/>
                <a:gridCol w="117961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09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18 733,9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17 364,6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92,7%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85,3%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4143" marR="94143" marT="47060" marB="4706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77,7%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6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90,5%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 – коммунальное хозяйство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82,0%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13 024,5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12 489,5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95,9%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88,2%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7 165,8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6 260,6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87,4%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0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64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56 109,7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52 281,7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93,2%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1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16970</TotalTime>
  <Words>1410</Words>
  <Application>Microsoft Office PowerPoint</Application>
  <PresentationFormat>Экран (4:3)</PresentationFormat>
  <Paragraphs>378</Paragraphs>
  <Slides>14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Поток</vt:lpstr>
      <vt:lpstr>1_Поток</vt:lpstr>
      <vt:lpstr>Worksheet</vt:lpstr>
      <vt:lpstr> Исполнение бюджета сельского поселения Локосово</vt:lpstr>
      <vt:lpstr>Бюджет сельского поселения Локосово        2019 год (тыс. руб.)</vt:lpstr>
      <vt:lpstr>Исполнение доходной части бюджета сельского поселения Локосово за 2019 год  (тыс. руб.) </vt:lpstr>
      <vt:lpstr>Исполнение доходной части бюджета сельского поселения Локосово  за 2019 год  (тыс. руб.)                                                                                                                                                                   </vt:lpstr>
      <vt:lpstr>Структура доходной части бюджета сельского поселения Локосово за 2019 год</vt:lpstr>
      <vt:lpstr>Сведения об объёме муниципального долга сельского поселения Локосово на начало и конец  2019 года (тыс. руб.)</vt:lpstr>
      <vt:lpstr>Анализ исполнения муниципальных программ сельского поселения Локосово  за 2019 год  (тыс. руб.)</vt:lpstr>
      <vt:lpstr>Анализ исполнения муниципальных программ сельского поселения Локосово  за 2019 год  (тыс. руб.)</vt:lpstr>
      <vt:lpstr>Анализ исполнения расходной части бюджета сельского поселения Локосово за 2019 год по функциональной структуре (тыс. рублей) </vt:lpstr>
      <vt:lpstr>Функциональная структура расходов бюджета сельского поселения Локосово за 2019 год</vt:lpstr>
      <vt:lpstr>Экономическая структура расходов бюджета сельского поселения Локосово за 2019 год </vt:lpstr>
      <vt:lpstr>Информация о расходах на реализацию Указов Президента РФ от 07.05.2012</vt:lpstr>
      <vt:lpstr>Анализ исполнения бюджета сельского поселения Локосово за 2017 – 2019 годы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550-548 - приёмная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1sm</cp:lastModifiedBy>
  <cp:revision>753</cp:revision>
  <cp:lastPrinted>2018-04-26T05:56:16Z</cp:lastPrinted>
  <dcterms:created xsi:type="dcterms:W3CDTF">1601-01-01T00:00:00Z</dcterms:created>
  <dcterms:modified xsi:type="dcterms:W3CDTF">2020-05-29T05:27:36Z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