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olors1.xml" ContentType="application/vnd.ms-office.chartcolorstyle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51" r:id="rId1"/>
    <p:sldMasterId id="2147485263" r:id="rId2"/>
    <p:sldMasterId id="2147485432" r:id="rId3"/>
    <p:sldMasterId id="2147485459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3" r:id="rId6"/>
    <p:sldId id="375" r:id="rId7"/>
    <p:sldId id="314" r:id="rId8"/>
    <p:sldId id="316" r:id="rId9"/>
    <p:sldId id="317" r:id="rId10"/>
    <p:sldId id="318" r:id="rId11"/>
    <p:sldId id="309" r:id="rId12"/>
    <p:sldId id="310" r:id="rId13"/>
    <p:sldId id="311" r:id="rId14"/>
    <p:sldId id="374" r:id="rId15"/>
    <p:sldId id="313" r:id="rId16"/>
    <p:sldId id="346" r:id="rId17"/>
    <p:sldId id="321" r:id="rId18"/>
    <p:sldId id="348" r:id="rId19"/>
    <p:sldId id="381" r:id="rId20"/>
    <p:sldId id="379" r:id="rId21"/>
    <p:sldId id="380" r:id="rId22"/>
    <p:sldId id="376" r:id="rId23"/>
    <p:sldId id="378" r:id="rId24"/>
    <p:sldId id="373" r:id="rId25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  <p15:guide id="4" pos="29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CC"/>
    <a:srgbClr val="003399"/>
    <a:srgbClr val="0066FF"/>
    <a:srgbClr val="3333CC"/>
    <a:srgbClr val="000099"/>
    <a:srgbClr val="3333FF"/>
    <a:srgbClr val="0000FF"/>
    <a:srgbClr val="FF6600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-2418" y="-102"/>
      </p:cViewPr>
      <p:guideLst>
        <p:guide orient="horz" pos="2160"/>
        <p:guide orient="horz" pos="2260"/>
        <p:guide pos="2880"/>
        <p:guide pos="2980"/>
      </p:guideLst>
    </p:cSldViewPr>
  </p:slideViewPr>
  <p:outlineViewPr>
    <p:cViewPr>
      <p:scale>
        <a:sx n="33" d="100"/>
        <a:sy n="33" d="100"/>
      </p:scale>
      <p:origin x="270" y="14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21" y="8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>
          <a:noFill/>
        </a:ln>
        <a:effectLst>
          <a:softEdge rad="88900"/>
        </a:effectLst>
      </c:spPr>
    </c:sideWall>
    <c:backWall>
      <c:spPr>
        <a:noFill/>
        <a:ln>
          <a:noFill/>
        </a:ln>
        <a:effectLst>
          <a:softEdge rad="88900"/>
        </a:effectLst>
      </c:spPr>
    </c:backWall>
    <c:plotArea>
      <c:layout>
        <c:manualLayout>
          <c:layoutTarget val="inner"/>
          <c:xMode val="edge"/>
          <c:yMode val="edge"/>
          <c:x val="7.8191154177484692E-3"/>
          <c:y val="1.3097871081017405E-2"/>
          <c:w val="0.96195830019289963"/>
          <c:h val="0.8547919674602982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glow rad="127000">
                <a:schemeClr val="accent4">
                  <a:lumMod val="50000"/>
                  <a:alpha val="7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2"/>
            <c:spPr>
              <a:solidFill>
                <a:srgbClr val="FF9966"/>
              </a:solidFill>
              <a:ln>
                <a:noFill/>
              </a:ln>
              <a:effectLst>
                <a:glow rad="127000">
                  <a:schemeClr val="accent4">
                    <a:lumMod val="50000"/>
                    <a:alpha val="77000"/>
                  </a:schemeClr>
                </a:glow>
                <a:softEdge rad="0"/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1.5007396072898697E-2"/>
                  <c:y val="-3.0371590949994611E-2"/>
                </c:manualLayout>
              </c:layout>
              <c:showVal val="1"/>
            </c:dLbl>
            <c:dLbl>
              <c:idx val="1"/>
              <c:layout>
                <c:manualLayout>
                  <c:x val="2.7101340655820596E-3"/>
                  <c:y val="-2.5396647642511212E-2"/>
                </c:manualLayout>
              </c:layout>
              <c:showVal val="1"/>
            </c:dLbl>
            <c:dLbl>
              <c:idx val="2"/>
              <c:layout>
                <c:manualLayout>
                  <c:x val="1.6029031708798113E-2"/>
                  <c:y val="-2.0108745645574806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266700">
                  <a:schemeClr val="accent4">
                    <a:lumMod val="75000"/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9.2600000000000002E-2</c:v>
                </c:pt>
                <c:pt idx="1">
                  <c:v>9.0999999999999998E-2</c:v>
                </c:pt>
                <c:pt idx="2">
                  <c:v>9.1999999999999998E-2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66CC"/>
            </a:solidFill>
            <a:ln>
              <a:noFill/>
            </a:ln>
            <a:effectLst>
              <a:glow rad="127000">
                <a:schemeClr val="accent4">
                  <a:lumMod val="50000"/>
                  <a:alpha val="6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6028916969845226E-2"/>
                  <c:y val="-3.8094971463766912E-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5.5872624813524958E-2"/>
                </c:manualLayout>
              </c:layout>
              <c:showVal val="1"/>
            </c:dLbl>
            <c:dLbl>
              <c:idx val="2"/>
              <c:layout>
                <c:manualLayout>
                  <c:x val="7.2859235039991529E-3"/>
                  <c:y val="-4.0634636228018106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127000">
                  <a:schemeClr val="accent1">
                    <a:alpha val="55000"/>
                  </a:schemeClr>
                </a:glow>
                <a:outerShdw blurRad="50800" dist="50800" dir="5400000" algn="ctr" rotWithShape="0">
                  <a:schemeClr val="accent4">
                    <a:lumMod val="25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glow rad="127000">
                <a:schemeClr val="accent4">
                  <a:lumMod val="50000"/>
                  <a:alpha val="81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9.4851481979387718E-3"/>
                  <c:y val="-6.2188075371175724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301346478031746E-3"/>
                  <c:y val="-3.7313432835821133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4200542005420124E-3"/>
                  <c:y val="-9.9501508206997647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noFill/>
              </a:ln>
              <a:effectLst>
                <a:glow rad="342900">
                  <a:schemeClr val="accent1"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0.90600000000000003</c:v>
                </c:pt>
                <c:pt idx="1">
                  <c:v>0.90700000000000003</c:v>
                </c:pt>
                <c:pt idx="2">
                  <c:v>0.90700000000000003</c:v>
                </c:pt>
              </c:numCache>
            </c:numRef>
          </c:val>
        </c:ser>
        <c:gapWidth val="80"/>
        <c:shape val="cylinder"/>
        <c:axId val="84711680"/>
        <c:axId val="84721664"/>
        <c:axId val="0"/>
      </c:bar3DChart>
      <c:catAx>
        <c:axId val="847116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ln>
                  <a:solidFill>
                    <a:schemeClr val="tx1">
                      <a:alpha val="91000"/>
                    </a:schemeClr>
                  </a:solidFill>
                  <a:round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21664"/>
        <c:crosses val="autoZero"/>
        <c:auto val="1"/>
        <c:lblAlgn val="ctr"/>
        <c:lblOffset val="100"/>
      </c:catAx>
      <c:valAx>
        <c:axId val="84721664"/>
        <c:scaling>
          <c:orientation val="minMax"/>
          <c:max val="1"/>
        </c:scaling>
        <c:delete val="1"/>
        <c:axPos val="l"/>
        <c:numFmt formatCode="0.0%" sourceLinked="0"/>
        <c:majorTickMark val="none"/>
        <c:tickLblPos val="nextTo"/>
        <c:crossAx val="84711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593152418447734E-2"/>
          <c:y val="0.8923183861644477"/>
          <c:w val="0.89999997741011606"/>
          <c:h val="6.7491400746003266E-2"/>
        </c:manualLayout>
      </c:layout>
      <c:spPr>
        <a:noFill/>
        <a:ln>
          <a:noFill/>
        </a:ln>
        <a:effectLst>
          <a:glow rad="393700">
            <a:schemeClr val="accent1">
              <a:alpha val="51000"/>
            </a:schemeClr>
          </a:glow>
          <a:outerShdw blurRad="50800" dist="50800" dir="2580000" algn="ctr" rotWithShape="0">
            <a:schemeClr val="accent4">
              <a:lumMod val="10000"/>
            </a:scheme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>
      <a:glow rad="114300">
        <a:schemeClr val="accent1">
          <a:alpha val="96000"/>
        </a:schemeClr>
      </a:glow>
      <a:softEdge rad="50800"/>
    </a:effectLst>
  </c:spPr>
  <c:txPr>
    <a:bodyPr/>
    <a:lstStyle/>
    <a:p>
      <a:pPr>
        <a:defRPr>
          <a:ln>
            <a:noFill/>
          </a:ln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834793807217446"/>
          <c:y val="0.11535396617089484"/>
          <c:w val="1"/>
          <c:h val="0.661417322834645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8.4142451351821509E-2"/>
                  <c:y val="-2.55054316127150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 </a:t>
                    </a:r>
                    <a:r>
                      <a:rPr lang="ru-RU" dirty="0" smtClean="0"/>
                      <a:t>24,4%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3668683908336142E-2"/>
                  <c:y val="-1.50966025080198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eparator> </c:separator>
            </c:dLbl>
            <c:dLbl>
              <c:idx val="2"/>
              <c:layout>
                <c:manualLayout>
                  <c:x val="9.3332680086228512E-2"/>
                  <c:y val="-0.2610708296879575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правоохр. деятельность 0,5%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32192483925466"/>
                  <c:y val="2.012886410032078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Национальная экономика </a:t>
                    </a:r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7347073165070606E-2"/>
                  <c:y val="5.2471201516477106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773202566365942"/>
                  <c:y val="0.1014902303878681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Образование </a:t>
                    </a:r>
                    <a:r>
                      <a:rPr lang="en-US" baseline="0" dirty="0" smtClean="0"/>
                      <a:t>0</a:t>
                    </a:r>
                    <a:r>
                      <a:rPr lang="ru-RU" baseline="0" dirty="0" smtClean="0"/>
                      <a:t>,2</a:t>
                    </a:r>
                    <a:r>
                      <a:rPr lang="en-US" baseline="0" dirty="0" smtClean="0"/>
                      <a:t>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93110236220603"/>
                  <c:y val="0.15091298483523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2561530018504"/>
                  <c:y val="7.0249343832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 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496859904387798"/>
                  <c:y val="-4.5491579177602721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7035104986876823E-2"/>
                  <c:y val="-0.220712671332750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737201242872933E-2"/>
                  <c:y val="0.14251207729468587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6853962910931194E-2"/>
                  <c:y val="8.5748697173722868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47309886715094"/>
                      <c:h val="0.1937198067632850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4.7400611620795549E-2"/>
                  <c:y val="-0.1207729468599037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0.33200000000000002</c:v>
                </c:pt>
                <c:pt idx="1">
                  <c:v>5.0000000000000001E-3</c:v>
                </c:pt>
                <c:pt idx="2">
                  <c:v>7.0000000000000001E-3</c:v>
                </c:pt>
                <c:pt idx="3">
                  <c:v>6.3E-2</c:v>
                </c:pt>
                <c:pt idx="4">
                  <c:v>4.2000000000000003E-2</c:v>
                </c:pt>
                <c:pt idx="5">
                  <c:v>1E-3</c:v>
                </c:pt>
                <c:pt idx="6">
                  <c:v>0.23899999999999999</c:v>
                </c:pt>
                <c:pt idx="7">
                  <c:v>6.0000000000000001E-3</c:v>
                </c:pt>
                <c:pt idx="8">
                  <c:v>0.12</c:v>
                </c:pt>
                <c:pt idx="9">
                  <c:v>0.185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989695732477886"/>
          <c:y val="3.565636599859219E-2"/>
          <c:w val="0.88128621075143232"/>
          <c:h val="0.8335747444455406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районного фонда финансовой поддержки поселений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2"/>
                  <c:y val="-3.1589341872128765E-2"/>
                </c:manualLayout>
              </c:layout>
              <c:showVal val="1"/>
            </c:dLbl>
            <c:dLbl>
              <c:idx val="1"/>
              <c:layout>
                <c:manualLayout>
                  <c:x val="1.2345679012345708E-2"/>
                  <c:y val="-3.9486677340160842E-2"/>
                </c:manualLayout>
              </c:layout>
              <c:showVal val="1"/>
            </c:dLbl>
            <c:dLbl>
              <c:idx val="2"/>
              <c:layout>
                <c:manualLayout>
                  <c:x val="-3.0864197530864283E-3"/>
                  <c:y val="-4.4751567652182314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29601.599999999999</c:v>
                </c:pt>
                <c:pt idx="1">
                  <c:v>31656</c:v>
                </c:pt>
                <c:pt idx="2">
                  <c:v>33890.1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виды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-1.5432098765432146E-3"/>
                  <c:y val="-2.8956896716117949E-2"/>
                </c:manualLayout>
              </c:layout>
              <c:showVal val="1"/>
            </c:dLbl>
            <c:dLbl>
              <c:idx val="1"/>
              <c:layout>
                <c:manualLayout>
                  <c:x val="3.0864197530864258E-2"/>
                  <c:y val="-5.5281348276225016E-2"/>
                </c:manualLayout>
              </c:layout>
              <c:showVal val="1"/>
            </c:dLbl>
            <c:dLbl>
              <c:idx val="2"/>
              <c:layout>
                <c:manualLayout>
                  <c:x val="7.2530864197530909E-2"/>
                  <c:y val="-6.844357405627879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760.8</c:v>
                </c:pt>
                <c:pt idx="1">
                  <c:v>111</c:v>
                </c:pt>
                <c:pt idx="2">
                  <c:v>111.6</c:v>
                </c:pt>
              </c:numCache>
            </c:numRef>
          </c:val>
        </c:ser>
        <c:shape val="cylinder"/>
        <c:axId val="99650560"/>
        <c:axId val="99664640"/>
        <c:axId val="57994304"/>
      </c:bar3DChart>
      <c:catAx>
        <c:axId val="99650560"/>
        <c:scaling>
          <c:orientation val="minMax"/>
        </c:scaling>
        <c:axPos val="b"/>
        <c:tickLblPos val="nextTo"/>
        <c:crossAx val="99664640"/>
        <c:crosses val="autoZero"/>
        <c:auto val="1"/>
        <c:lblAlgn val="ctr"/>
        <c:lblOffset val="100"/>
      </c:catAx>
      <c:valAx>
        <c:axId val="9966464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9650560"/>
        <c:crosses val="autoZero"/>
        <c:crossBetween val="between"/>
      </c:valAx>
      <c:serAx>
        <c:axId val="57994304"/>
        <c:scaling>
          <c:orientation val="minMax"/>
        </c:scaling>
        <c:delete val="1"/>
        <c:axPos val="b"/>
        <c:tickLblPos val="nextTo"/>
        <c:crossAx val="99664640"/>
        <c:crosses val="autoZero"/>
      </c:serAx>
    </c:plotArea>
    <c:legend>
      <c:legendPos val="r"/>
      <c:layout>
        <c:manualLayout>
          <c:xMode val="edge"/>
          <c:yMode val="edge"/>
          <c:x val="3.0043136968990011E-2"/>
          <c:y val="0.91700211341817606"/>
          <c:w val="0.946808714882862"/>
          <c:h val="6.8924461675329535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60493827160502E-2"/>
                  <c:y val="-4.0506333727992908E-2"/>
                </c:manualLayout>
              </c:layout>
              <c:showVal val="1"/>
            </c:dLbl>
            <c:dLbl>
              <c:idx val="1"/>
              <c:layout>
                <c:manualLayout>
                  <c:x val="2.9320987654320996E-2"/>
                  <c:y val="-5.2079571935990894E-2"/>
                </c:manualLayout>
              </c:layout>
              <c:showVal val="1"/>
            </c:dLbl>
            <c:dLbl>
              <c:idx val="2"/>
              <c:layout>
                <c:manualLayout>
                  <c:x val="1.5432098765432131E-2"/>
                  <c:y val="-4.918626238399142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16020.6</c:v>
                </c:pt>
                <c:pt idx="1">
                  <c:v>15949.7</c:v>
                </c:pt>
                <c:pt idx="2">
                  <c:v>13896.2</c:v>
                </c:pt>
              </c:numCache>
            </c:numRef>
          </c:val>
        </c:ser>
        <c:shape val="cylinder"/>
        <c:axId val="99854976"/>
        <c:axId val="99856768"/>
        <c:axId val="99381696"/>
      </c:bar3DChart>
      <c:catAx>
        <c:axId val="99854976"/>
        <c:scaling>
          <c:orientation val="minMax"/>
        </c:scaling>
        <c:axPos val="b"/>
        <c:tickLblPos val="nextTo"/>
        <c:crossAx val="99856768"/>
        <c:crosses val="autoZero"/>
        <c:auto val="1"/>
        <c:lblAlgn val="ctr"/>
        <c:lblOffset val="100"/>
      </c:catAx>
      <c:valAx>
        <c:axId val="99856768"/>
        <c:scaling>
          <c:orientation val="minMax"/>
        </c:scaling>
        <c:axPos val="l"/>
        <c:majorGridlines/>
        <c:numFmt formatCode="#,##0.00" sourceLinked="1"/>
        <c:tickLblPos val="nextTo"/>
        <c:crossAx val="99854976"/>
        <c:crosses val="autoZero"/>
        <c:crossBetween val="between"/>
      </c:valAx>
      <c:serAx>
        <c:axId val="99381696"/>
        <c:scaling>
          <c:orientation val="minMax"/>
        </c:scaling>
        <c:delete val="1"/>
        <c:axPos val="b"/>
        <c:tickLblPos val="nextTo"/>
        <c:crossAx val="9985676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1E8D5A-D485-499C-8898-4996F9B23A5A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5B486-6A5B-4CA7-8AD9-96563D03F6A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60131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A10D92-0FCF-494B-B431-F62E9B07A4F3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16FBEE-EB56-4671-8639-E0E552D2A7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4896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98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21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196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8492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2635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29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1" y="115888"/>
            <a:ext cx="7056438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2016             </a:t>
            </a:r>
            <a:endParaRPr lang="en-US" altLang="ko-K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98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85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19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05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57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26222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052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5849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063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352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3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                                 2016     </a:t>
            </a:r>
            <a:endParaRPr lang="en-US" altLang="ko-KR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002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0332-815E-47C4-885D-8EED15EDF9E7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8320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E39-9084-443A-97E1-42F18F410755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57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5D96-1817-4309-96D6-18E20D71CEC9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332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83E8-D135-43CD-85BB-05205C228178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535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F943-16CA-4BE6-8964-F78E704DD3C8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643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B0BE-7C58-47CB-92F8-52224D7A4A2A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719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7CB4-B304-44E6-AEF7-4C296532D442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634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897-28F9-47A9-A187-252A74FAD752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978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758-67BB-470C-9DBB-994F771F4115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537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C9D2-87CE-4A2F-A2FA-748532739BE4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39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9967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2C19-6B1B-4879-8F0D-E6D00C4D6DC4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668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CBFB-3B00-4BA8-9D6E-BB70DE26106F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8961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AE24-67C1-48F6-B6CE-C88AA5EC15B5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712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4CBC-B7BA-4624-B0F1-025CB25DE8AC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965536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4178-27C7-4E5C-B9A7-E047739FBFB5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487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5F4C-F5A8-422F-9DCA-639F9471BA54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355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0773-1B4D-4259-9EB2-9DF01C9F040E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356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78776CC-3825-4617-BA24-42D2F9F4A0A0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0CB974B-716E-45B7-A931-3AE7D68A90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77F69E9-B862-4EC9-9048-EFA660FAF6A0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3BF0420-EE46-4BB9-813B-5E49F9F0D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16A57DFA-8680-441D-96FE-49C86075D9E5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B9841FC-52BE-4BEB-9BA0-011F6E17096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7088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3DDFF8-AFB9-42F7-BE4E-0D6C12A1DA87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E9F86-0F40-4A01-ACF2-396432CE190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A6FC9-37C4-4A35-B2E6-6B7CB7ACE8F2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D9E8-1E34-4D08-B319-5B956FDE5A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7C6317C-1BED-492A-B8DA-2976B1826D2B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ED80EE2-1B53-4D5D-A846-9202495B86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F76344-4B2B-4C18-A308-9975329A644D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3FBB-873A-49BE-AEF3-E9127BEAAF1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935EA39-CEE4-4995-8F03-8ABFF4DA66A2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169CBEA-CAAB-49F9-9EE4-B0F85048ED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173C464-D5A6-4896-80F1-923679D5F94E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85108A0-A4C0-411C-A366-7454BD8FF5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DEADA1-D6BD-4CFF-B39A-7CD5804534C2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AA07-5456-45AC-A5BF-90A0086D608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B0AC6-13EB-478E-A412-6E2954CA1F96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261BF-4E27-4D96-B1D9-7D89078AC7E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694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70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33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65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47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40" y="4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2"/>
          <a:ext cx="3848100" cy="3797300"/>
        </p:xfrm>
        <a:graphic>
          <a:graphicData uri="http://schemas.openxmlformats.org/presentationml/2006/ole">
            <p:oleObj spid="_x0000_s37981" name="Image" r:id="rId5" imgW="3847619" imgH="3796825" progId="">
              <p:embed/>
            </p:oleObj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5" y="1341440"/>
            <a:ext cx="7138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2" y="6508751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7" y="-6348"/>
            <a:ext cx="539750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5" y="5"/>
            <a:ext cx="574675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srgbClr val="000066"/>
              </a:solidFill>
              <a:latin typeface="Times New Roman" pitchFamily="18" charset="0"/>
              <a:ea typeface="굴림" pitchFamily="50" charset="-127"/>
              <a:cs typeface="Arial" charset="0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1" y="11588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0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5pPr>
      <a:lvl6pPr marL="34354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6pPr>
      <a:lvl7pPr marL="68708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7pPr>
      <a:lvl8pPr marL="103062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8pPr>
      <a:lvl9pPr marL="137416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9pPr>
    </p:titleStyle>
    <p:bodyStyle>
      <a:lvl1pPr marL="257655" indent="-2576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104" b="1">
          <a:solidFill>
            <a:schemeClr val="hlink"/>
          </a:solidFill>
          <a:latin typeface="+mn-lt"/>
          <a:ea typeface="+mn-ea"/>
          <a:cs typeface="+mn-cs"/>
        </a:defRPr>
      </a:lvl1pPr>
      <a:lvl2pPr marL="558253" indent="-2147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2pPr>
      <a:lvl3pPr marL="858850" indent="-1717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3pPr>
      <a:lvl4pPr marL="1202390" indent="-17177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4pPr>
      <a:lvl5pPr marL="154593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5pPr>
      <a:lvl6pPr marL="188947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6pPr>
      <a:lvl7pPr marL="223301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7pPr>
      <a:lvl8pPr marL="257655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8pPr>
      <a:lvl9pPr marL="292009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C97ED03-2AE8-47E3-8E60-EE6AC843DA2D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29.05.2020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1D7AAB6-3AF9-4095-BD4C-E27E540E2E0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690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64" r:id="rId1"/>
    <p:sldLayoutId id="2147485265" r:id="rId2"/>
    <p:sldLayoutId id="2147485266" r:id="rId3"/>
    <p:sldLayoutId id="2147485267" r:id="rId4"/>
    <p:sldLayoutId id="2147485268" r:id="rId5"/>
    <p:sldLayoutId id="2147485269" r:id="rId6"/>
    <p:sldLayoutId id="2147485270" r:id="rId7"/>
    <p:sldLayoutId id="2147485271" r:id="rId8"/>
    <p:sldLayoutId id="2147485272" r:id="rId9"/>
    <p:sldLayoutId id="2147485273" r:id="rId10"/>
    <p:sldLayoutId id="2147485274" r:id="rId11"/>
    <p:sldLayoutId id="2147485275" r:id="rId12"/>
    <p:sldLayoutId id="2147485276" r:id="rId13"/>
    <p:sldLayoutId id="2147485277" r:id="rId14"/>
    <p:sldLayoutId id="2147485278" r:id="rId15"/>
    <p:sldLayoutId id="2147485279" r:id="rId16"/>
    <p:sldLayoutId id="2147485280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AA725C7-1F15-4218-B13A-EE1C87E6BD04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524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433" r:id="rId1"/>
    <p:sldLayoutId id="2147485434" r:id="rId2"/>
    <p:sldLayoutId id="2147485435" r:id="rId3"/>
    <p:sldLayoutId id="2147485436" r:id="rId4"/>
    <p:sldLayoutId id="2147485437" r:id="rId5"/>
    <p:sldLayoutId id="2147485438" r:id="rId6"/>
    <p:sldLayoutId id="2147485439" r:id="rId7"/>
    <p:sldLayoutId id="2147485440" r:id="rId8"/>
    <p:sldLayoutId id="2147485441" r:id="rId9"/>
    <p:sldLayoutId id="2147485442" r:id="rId10"/>
    <p:sldLayoutId id="2147485443" r:id="rId11"/>
    <p:sldLayoutId id="2147485444" r:id="rId12"/>
    <p:sldLayoutId id="2147485445" r:id="rId13"/>
    <p:sldLayoutId id="2147485446" r:id="rId14"/>
    <p:sldLayoutId id="2147485447" r:id="rId15"/>
    <p:sldLayoutId id="2147485448" r:id="rId16"/>
    <p:sldLayoutId id="2147485449" r:id="rId17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altLang="ko-KR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0" r:id="rId1"/>
    <p:sldLayoutId id="2147485461" r:id="rId2"/>
    <p:sldLayoutId id="2147485462" r:id="rId3"/>
    <p:sldLayoutId id="2147485463" r:id="rId4"/>
    <p:sldLayoutId id="2147485464" r:id="rId5"/>
    <p:sldLayoutId id="2147485465" r:id="rId6"/>
    <p:sldLayoutId id="2147485466" r:id="rId7"/>
    <p:sldLayoutId id="2147485467" r:id="rId8"/>
    <p:sldLayoutId id="2147485468" r:id="rId9"/>
    <p:sldLayoutId id="2147485469" r:id="rId10"/>
    <p:sldLayoutId id="2147485470" r:id="rId11"/>
    <p:sldLayoutId id="2147485471" r:id="rId12"/>
    <p:sldLayoutId id="2147485472" r:id="rId13"/>
    <p:sldLayoutId id="2147485473" r:id="rId14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kosovo.ru/deyatelnost/byudzhet-i-finansy.php" TargetMode="External"/><Relationship Id="rId2" Type="http://schemas.openxmlformats.org/officeDocument/2006/relationships/hyperlink" Target="mailto:lokosovoadm@mail.ru" TargetMode="Externa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143116"/>
            <a:ext cx="8501122" cy="3929090"/>
          </a:xfrm>
          <a:effectLst>
            <a:outerShdw blurRad="50800" dist="50800" dir="5400000" algn="ctr" rotWithShape="0">
              <a:schemeClr val="accent4">
                <a:lumMod val="25000"/>
                <a:alpha val="89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ea typeface="Batang" pitchFamily="18" charset="-127"/>
              </a:rPr>
              <a:t>Бюджет </a:t>
            </a:r>
            <a:r>
              <a:rPr lang="ru-RU" sz="4800" b="1" dirty="0">
                <a:ea typeface="Batang" pitchFamily="18" charset="-127"/>
              </a:rPr>
              <a:t>для граждан </a:t>
            </a:r>
            <a:r>
              <a:rPr lang="ru-RU" sz="4800" b="1" dirty="0" smtClean="0">
                <a:ea typeface="Batang" pitchFamily="18" charset="-127"/>
              </a:rPr>
              <a:t/>
            </a:r>
            <a:br>
              <a:rPr lang="ru-RU" sz="4800" b="1" dirty="0" smtClean="0">
                <a:ea typeface="Batang" pitchFamily="18" charset="-127"/>
              </a:rPr>
            </a:br>
            <a:r>
              <a:rPr lang="ru-RU" sz="4800" b="1" dirty="0" smtClean="0">
                <a:ea typeface="Batang" pitchFamily="18" charset="-127"/>
              </a:rPr>
              <a:t>к проекту решения </a:t>
            </a:r>
            <a:r>
              <a:rPr lang="ru-RU" sz="4800" b="1" dirty="0">
                <a:ea typeface="Batang" pitchFamily="18" charset="-127"/>
              </a:rPr>
              <a:t>о бюджете </a:t>
            </a:r>
            <a:r>
              <a:rPr lang="ru-RU" sz="4800" b="1" dirty="0" smtClean="0">
                <a:ea typeface="Batang" pitchFamily="18" charset="-127"/>
              </a:rPr>
              <a:t>сельского поселения Локосово </a:t>
            </a:r>
            <a:br>
              <a:rPr lang="ru-RU" sz="4800" b="1" dirty="0" smtClean="0">
                <a:ea typeface="Batang" pitchFamily="18" charset="-127"/>
              </a:rPr>
            </a:br>
            <a:r>
              <a:rPr lang="ru-RU" sz="4800" b="1" dirty="0" smtClean="0">
                <a:ea typeface="Batang" pitchFamily="18" charset="-127"/>
              </a:rPr>
              <a:t>на 2019 </a:t>
            </a:r>
            <a:r>
              <a:rPr lang="ru-RU" sz="4800" b="1" dirty="0">
                <a:ea typeface="Batang" pitchFamily="18" charset="-127"/>
              </a:rPr>
              <a:t>год </a:t>
            </a:r>
            <a:r>
              <a:rPr lang="ru-RU" sz="4800" b="1" dirty="0" smtClean="0">
                <a:ea typeface="Batang" pitchFamily="18" charset="-127"/>
              </a:rPr>
              <a:t>и на плановый период </a:t>
            </a:r>
            <a:br>
              <a:rPr lang="ru-RU" sz="4800" b="1" dirty="0" smtClean="0">
                <a:ea typeface="Batang" pitchFamily="18" charset="-127"/>
              </a:rPr>
            </a:br>
            <a:r>
              <a:rPr lang="ru-RU" sz="4800" b="1" dirty="0" smtClean="0">
                <a:ea typeface="Batang" pitchFamily="18" charset="-127"/>
              </a:rPr>
              <a:t>2020 и 2021 годов</a:t>
            </a:r>
            <a:endParaRPr lang="ru-RU" sz="4800" dirty="0" smtClean="0">
              <a:ea typeface="Batang" pitchFamily="18" charset="-127"/>
            </a:endParaRPr>
          </a:p>
        </p:txBody>
      </p:sp>
      <p:pic>
        <p:nvPicPr>
          <p:cNvPr id="106498" name="Picture 2" descr="http://www.lokosovo.ru/source/img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0"/>
            <a:ext cx="952500" cy="12096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53480" cy="714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285720" y="1214423"/>
          <a:ext cx="8629680" cy="485778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43400"/>
                <a:gridCol w="86360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4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47 963,8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46 632,8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2 02 10000 00 0000 151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45 622,2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47 605,7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47 786,3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2 02 15001 10 0000 151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2 02 15002  10 0000 151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2 02 30000 00 0000 151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249,9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247,2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254,6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2 02 35118 10 0000 151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215,1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222,5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2 02 35930 10 0000 151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53480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142844" y="2071678"/>
          <a:ext cx="8629680" cy="329697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76750"/>
                <a:gridCol w="83025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2 02 04000 00 0000 151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111,0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2 02 49999 10 0000 151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679,4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2 02 40014 10 0000 151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52 854,1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58242" cy="1295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доходной части бюджета сельского поселения Локосово на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 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</a:t>
            </a: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8924196"/>
              </p:ext>
            </p:extLst>
          </p:nvPr>
        </p:nvGraphicFramePr>
        <p:xfrm>
          <a:off x="214282" y="1571612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09E3BC7-B993-4393-A31C-30F5AAA7C3CB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857256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Верхний предел муниципального долга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65626546"/>
              </p:ext>
            </p:extLst>
          </p:nvPr>
        </p:nvGraphicFramePr>
        <p:xfrm>
          <a:off x="1066800" y="1752600"/>
          <a:ext cx="7090719" cy="32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429000"/>
                <a:gridCol w="1051560"/>
                <a:gridCol w="1158240"/>
                <a:gridCol w="994719"/>
              </a:tblGrid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12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D285A2A-4D02-4722-AE63-E9D1C0383B82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9965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20" name="Rectangle 63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9900"/>
                </a:solidFill>
                <a:latin typeface="+mj-lt"/>
                <a:cs typeface="Times New Roman" pitchFamily="18" charset="0"/>
              </a:rPr>
              <a:t>Распределение расходов бюджета сельского поселения Локосово по разделам классификации расходов на 2019 год и на плановый период 2020 и 2021 годов </a:t>
            </a:r>
            <a:r>
              <a:rPr lang="ru-RU" sz="1600" dirty="0" smtClean="0">
                <a:solidFill>
                  <a:srgbClr val="FF9900"/>
                </a:solidFill>
                <a:latin typeface="+mj-lt"/>
              </a:rPr>
              <a:t>(тыс. 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321900"/>
              </p:ext>
            </p:extLst>
          </p:nvPr>
        </p:nvGraphicFramePr>
        <p:xfrm>
          <a:off x="228600" y="1214418"/>
          <a:ext cx="8763000" cy="5214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385"/>
                <a:gridCol w="3963527"/>
                <a:gridCol w="1455696"/>
                <a:gridCol w="1455696"/>
                <a:gridCol w="1455696"/>
              </a:tblGrid>
              <a:tr h="850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Код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РЗ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Наименование раздела, подраздела функциональной классификации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2019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16 651,7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19 206,4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20 374,4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67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3 300,6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3 390,7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1 813,6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11 565,8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10 973,4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10 665,3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6 645,5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6 261,3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5 815,5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134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10 812,8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10 294,3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10 508,7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51 463,1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52 854,1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53 076,5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588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2400"/>
            <a:ext cx="857256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Функциональная структура расходов бюджета </a:t>
            </a:r>
            <a:r>
              <a:rPr lang="ru-RU" sz="2800" b="1" dirty="0" smtClean="0"/>
              <a:t>сельского поселения Локосово на  2019 </a:t>
            </a:r>
            <a:r>
              <a:rPr lang="ru-RU" sz="2800" b="1" dirty="0"/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11031490"/>
              </p:ext>
            </p:extLst>
          </p:nvPr>
        </p:nvGraphicFramePr>
        <p:xfrm>
          <a:off x="571440" y="1214422"/>
          <a:ext cx="835827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5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Распределение бюджетных ассигнований по целевым статьям (муниципальным программам 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непрограммным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направлениям деятельности), группам и подгруппам видов расходов классификации расходов бюджета сельского поселения Локосово на 2019 год и на плановый период 2020 и 2021 годов 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38"/>
          <a:ext cx="8358246" cy="389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8"/>
                <a:gridCol w="1143008"/>
                <a:gridCol w="928694"/>
                <a:gridCol w="928694"/>
                <a:gridCol w="9286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КЦСР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2017 - 2019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2017 - 2019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2017 - 2019 год»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2017-2019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 сельского поселения Локосово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40.9.00.00000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51 184,4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52 854,1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53 076,5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51 463,1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52 854,1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53 076,5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Объем межбюджетных трансфертов, получаемых из других бюджетов в бюджет сельского поселения Локосово на 2019 год и на плановый период 2020 и 2021 годов, тыс. рублей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межбюджетных трансфертов, предоставляемых бюджету муниципального образования Сургутский район из бюджета сельского поселения Локосово на 2019 год и на плановый период 2020 и 2021 годов,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9"/>
          <a:ext cx="8229600" cy="46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214421"/>
          <a:ext cx="8643998" cy="499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385"/>
                <a:gridCol w="1259643"/>
                <a:gridCol w="3375820"/>
                <a:gridCol w="613050"/>
                <a:gridCol w="613050"/>
                <a:gridCol w="613050"/>
              </a:tblGrid>
              <a:tr h="550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2019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2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2017 - 2019 годы»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в сельском поселении Локосово толерантной среды на основе ценностей многонационального российского общества, общероссийской гражданской идентичности и культурного самосознания, принципов соблюдения прав и свобод человека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Воспитание толерантности через систему образования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 Укрепление толерантности и профилактика экстремизма в молодёжной среде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3. Укрепление толерантности в сельском поселение Локосово через средства массовой информации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4. Содействие национально-культурному взаимодействию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5. Поддержание межконфессионального мира и согласия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6. Совершенствование механизмов обеспечения законности и правопорядка в сфере межнациональных отношений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7. Содействие адаптации и интеграции мигрантов в культурном и социальном пространстве в сельском поселение Локосово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423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2017 - 2019 годы»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194,5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214290"/>
          <a:ext cx="8572560" cy="7858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785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2019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2020 и 2021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572560" cy="733412"/>
          </a:xfrm>
          <a:effectLst>
            <a:outerShdw blurRad="50800" dist="50800" dir="5400000" algn="ctr" rotWithShape="0">
              <a:schemeClr val="accent4">
                <a:lumMod val="25000"/>
                <a:alpha val="7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 для граждан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подготовлен на основании: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проекта решения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Совета депутатов сельского поселения Локосово «О </a:t>
            </a: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бюджете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сельского поселения Локосово на 2019 </a:t>
            </a: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год и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на плановый </a:t>
            </a: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период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2020 </a:t>
            </a: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и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2021 </a:t>
            </a: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годов»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pPr>
              <a:defRPr/>
            </a:pPr>
            <a:fld id="{F467A5D4-2404-4FFC-886C-ED76A44D8CD9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928671"/>
          <a:ext cx="8643998" cy="5300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2019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2017 - 2019 год»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100" b="0" i="0" u="none" strike="noStrike" spc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100" b="0" i="0" u="none" strike="noStrike" spc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100" b="0" i="0" u="none" strike="noStrike" spc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100" b="0" i="0" u="none" strike="noStrike" spc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2017-2019 годы»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"/>
          <a:ext cx="8572560" cy="8572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8572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2019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2020 и 2021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60" y="982156"/>
            <a:ext cx="8484661" cy="4637594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chemeClr val="accent5">
                    <a:lumMod val="75000"/>
                  </a:schemeClr>
                </a:solidFill>
              </a:rPr>
              <a:t>Контактная информация для граждан</a:t>
            </a:r>
            <a:br>
              <a:rPr lang="ru-RU" sz="21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1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1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650" b="1" dirty="0"/>
              <a:t>За получением дополнительной информации просим обращаться в </a:t>
            </a:r>
            <a:r>
              <a:rPr lang="ru-RU" sz="1650" b="1" dirty="0" smtClean="0"/>
              <a:t>АДМИНИСТРАЦИЮ СЕЛЬСКОГО ПОСЕЛЕНИЯ ЛОКОСОВО</a:t>
            </a:r>
            <a:r>
              <a:rPr lang="ru-RU" sz="1650" b="1" dirty="0"/>
              <a:t/>
            </a:r>
            <a:br>
              <a:rPr lang="ru-RU" sz="1650" b="1" dirty="0"/>
            </a:br>
            <a:r>
              <a:rPr lang="ru-RU" sz="1650" b="1" dirty="0"/>
              <a:t>Адрес: ул. </a:t>
            </a:r>
            <a:r>
              <a:rPr lang="ru-RU" sz="1650" b="1" dirty="0" smtClean="0"/>
              <a:t>ЗАВОДСКАЯ, д.5, С.П. ЛОКОСОВО, </a:t>
            </a:r>
            <a:r>
              <a:rPr lang="ru-RU" sz="1650" b="1" dirty="0"/>
              <a:t>Ханты-Мансийский автономный округ - Югра, Тюменская область, </a:t>
            </a:r>
            <a:r>
              <a:rPr lang="ru-RU" sz="1650" b="1" dirty="0" smtClean="0"/>
              <a:t>628454 </a:t>
            </a:r>
            <a:r>
              <a:rPr lang="ru-RU" sz="1650" b="1" dirty="0"/>
              <a:t/>
            </a:r>
            <a:br>
              <a:rPr lang="ru-RU" sz="1650" b="1" dirty="0"/>
            </a:br>
            <a:r>
              <a:rPr lang="ru-RU" sz="1650" b="1" dirty="0"/>
              <a:t>Телефоны: </a:t>
            </a:r>
            <a:br>
              <a:rPr lang="ru-RU" sz="1650" b="1" dirty="0"/>
            </a:br>
            <a:r>
              <a:rPr lang="ru-RU" sz="1650" b="1" dirty="0"/>
              <a:t>8(3462) </a:t>
            </a:r>
            <a:r>
              <a:rPr lang="ru-RU" sz="1650" b="1" dirty="0" smtClean="0"/>
              <a:t>739-147 </a:t>
            </a:r>
            <a:r>
              <a:rPr lang="ru-RU" sz="1650" b="1" dirty="0"/>
              <a:t>- приёмная </a:t>
            </a:r>
            <a:br>
              <a:rPr lang="ru-RU" sz="1650" b="1" dirty="0"/>
            </a:br>
            <a:r>
              <a:rPr lang="ru-RU" sz="1650" b="1" dirty="0"/>
              <a:t>8(3462) </a:t>
            </a:r>
            <a:r>
              <a:rPr lang="ru-RU" sz="1650" b="1" dirty="0" smtClean="0"/>
              <a:t>739-147 </a:t>
            </a:r>
            <a:r>
              <a:rPr lang="ru-RU" sz="1650" b="1" dirty="0"/>
              <a:t>- факс </a:t>
            </a:r>
            <a:br>
              <a:rPr lang="ru-RU" sz="1650" b="1" dirty="0"/>
            </a:br>
            <a:r>
              <a:rPr lang="ru-RU" sz="1650" b="1" dirty="0"/>
              <a:t>E-mail</a:t>
            </a:r>
            <a:r>
              <a:rPr lang="ru-RU" sz="1650" b="1" dirty="0"/>
              <a:t>: </a:t>
            </a:r>
            <a:r>
              <a:rPr lang="en-US" sz="1800" b="1" dirty="0" smtClean="0">
                <a:hlinkClick r:id="rId2"/>
              </a:rPr>
              <a:t>lokosovoadm@mail.ru</a:t>
            </a:r>
            <a:r>
              <a:rPr lang="ru-RU" sz="1650" b="1" dirty="0"/>
              <a:t/>
            </a:r>
            <a:br>
              <a:rPr lang="ru-RU" sz="1650" b="1" dirty="0"/>
            </a:br>
            <a:r>
              <a:rPr lang="ru-RU" sz="1650" b="1" dirty="0"/>
              <a:t>Адрес сайта: </a:t>
            </a:r>
            <a:r>
              <a:rPr lang="en-US" sz="1650" b="1" dirty="0" smtClean="0">
                <a:hlinkClick r:id="rId3"/>
              </a:rPr>
              <a:t>http://www.lokosovo.ru/deyatelnost/byudzhet-i-finansy.php</a:t>
            </a:r>
            <a:r>
              <a:rPr lang="ru-RU" sz="1650" b="1" dirty="0" smtClean="0"/>
              <a:t> </a:t>
            </a:r>
            <a:r>
              <a:rPr lang="ru-RU" sz="1650" b="1" dirty="0"/>
              <a:t/>
            </a:r>
            <a:br>
              <a:rPr lang="ru-RU" sz="1650" b="1" dirty="0"/>
            </a:br>
            <a:r>
              <a:rPr lang="ru-RU" sz="1650" b="1" dirty="0"/>
              <a:t>Время работы: </a:t>
            </a:r>
            <a:r>
              <a:rPr lang="ru-RU" sz="1650" b="1" dirty="0"/>
              <a:t>вт-пт</a:t>
            </a:r>
            <a:r>
              <a:rPr lang="ru-RU" sz="1650" b="1" dirty="0"/>
              <a:t> с 9</a:t>
            </a:r>
            <a:r>
              <a:rPr lang="ru-RU" sz="1650" b="1" baseline="30000" dirty="0"/>
              <a:t>00</a:t>
            </a:r>
            <a:r>
              <a:rPr lang="ru-RU" sz="1650" b="1" dirty="0"/>
              <a:t> до 17</a:t>
            </a:r>
            <a:r>
              <a:rPr lang="ru-RU" sz="1650" b="1" baseline="30000" dirty="0"/>
              <a:t>00</a:t>
            </a:r>
            <a:r>
              <a:rPr lang="ru-RU" sz="1650" b="1" dirty="0"/>
              <a:t> (перерыв с 13</a:t>
            </a:r>
            <a:r>
              <a:rPr lang="ru-RU" sz="1650" b="1" baseline="30000" dirty="0"/>
              <a:t>00</a:t>
            </a:r>
            <a:r>
              <a:rPr lang="ru-RU" sz="1650" b="1" dirty="0"/>
              <a:t> до 14</a:t>
            </a:r>
            <a:r>
              <a:rPr lang="ru-RU" sz="1650" b="1" baseline="30000" dirty="0"/>
              <a:t>00</a:t>
            </a:r>
            <a:r>
              <a:rPr lang="ru-RU" sz="1650" b="1" dirty="0"/>
              <a:t>),</a:t>
            </a:r>
            <a:br>
              <a:rPr lang="ru-RU" sz="1650" b="1" dirty="0"/>
            </a:br>
            <a:r>
              <a:rPr lang="ru-RU" sz="1650" b="1" dirty="0"/>
              <a:t>в понедельник с 9</a:t>
            </a:r>
            <a:r>
              <a:rPr lang="ru-RU" sz="1650" b="1" baseline="30000" dirty="0"/>
              <a:t>00</a:t>
            </a:r>
            <a:r>
              <a:rPr lang="ru-RU" sz="1650" b="1" dirty="0"/>
              <a:t> до 18</a:t>
            </a:r>
            <a:r>
              <a:rPr lang="ru-RU" sz="1650" b="1" baseline="30000" dirty="0"/>
              <a:t>00</a:t>
            </a:r>
            <a:r>
              <a:rPr lang="ru-RU" sz="1650" b="1" dirty="0"/>
              <a:t> </a:t>
            </a:r>
            <a:br>
              <a:rPr lang="ru-RU" sz="1650" b="1" dirty="0"/>
            </a:br>
            <a:r>
              <a:rPr lang="ru-RU" sz="1650" b="1" dirty="0"/>
              <a:t>сб-вс</a:t>
            </a:r>
            <a:r>
              <a:rPr lang="ru-RU" sz="1650" b="1" dirty="0"/>
              <a:t> выходной </a:t>
            </a:r>
            <a:br>
              <a:rPr lang="ru-RU" sz="1650" b="1" dirty="0"/>
            </a:br>
            <a:endParaRPr lang="ru-RU" sz="165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1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проекта бюджета сельского поселения Локосово на 2019 год и плановый период 2020 и 2021 годов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 рублей)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общий объём доходов                       на 2019 год – 51 463,1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2020 год – 52 854,1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2021 год – 53 076,5тыс. рублей 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                     на 2019 год – 51 463,1 тыс. рублей</a:t>
            </a:r>
          </a:p>
          <a:p>
            <a:pPr marL="0" indent="0">
              <a:buNone/>
            </a:pPr>
            <a:r>
              <a:rPr lang="ru-RU" sz="2000" dirty="0" smtClean="0"/>
              <a:t> общий объём расходов,                   на 2020 год – 52 854,1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- 1 312,4 тыс. рублей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расходов,                    на 2021 год – 53 076,5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- 2 635,5 тыс. рублей</a:t>
            </a:r>
          </a:p>
          <a:p>
            <a:pPr marL="0" indent="0">
              <a:buNone/>
            </a:pPr>
            <a:r>
              <a:rPr lang="ru-RU" sz="2000" dirty="0" smtClean="0"/>
              <a:t>дефицит бюджета поселения          на 2020 год -  0,0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2021 год -  0,0 тыс. рублей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7857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92292267"/>
              </p:ext>
            </p:extLst>
          </p:nvPr>
        </p:nvGraphicFramePr>
        <p:xfrm>
          <a:off x="357158" y="857235"/>
          <a:ext cx="8501122" cy="54564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843993"/>
                <a:gridCol w="724426"/>
                <a:gridCol w="574853"/>
                <a:gridCol w="544714"/>
                <a:gridCol w="592712"/>
                <a:gridCol w="658569"/>
                <a:gridCol w="724426"/>
                <a:gridCol w="724426"/>
                <a:gridCol w="724426"/>
                <a:gridCol w="658569"/>
                <a:gridCol w="730008"/>
              </a:tblGrid>
              <a:tr h="25240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3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1. Население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родившихся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умерших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Естественный прирост (+), убыль (-)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5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2. Бюджет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80 621,1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79 258,9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80 366,7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Налоговые и неналоговые доходы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3 250,1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5 079,4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4 454,7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3 855,7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4 336,8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4 768,8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4 768,8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товары (работы, услуги) реализуемые на территории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1 732,2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2 929,2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2 270,3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2 301,4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81DC57-44DC-45F0-BCCA-9E922B81A73E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7939320"/>
              </p:ext>
            </p:extLst>
          </p:nvPr>
        </p:nvGraphicFramePr>
        <p:xfrm>
          <a:off x="214285" y="1285858"/>
          <a:ext cx="8572557" cy="4509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83000" endPos="11000" dist="50800" dir="5400000" sy="-100000" algn="bl" rotWithShape="0"/>
                </a:effectLst>
                <a:tableStyleId>{5C22544A-7EE6-4342-B048-85BDC9FD1C3A}</a:tableStyleId>
              </a:tblPr>
              <a:tblGrid>
                <a:gridCol w="1822510"/>
                <a:gridCol w="810005"/>
                <a:gridCol w="540004"/>
                <a:gridCol w="540004"/>
                <a:gridCol w="540004"/>
                <a:gridCol w="742505"/>
                <a:gridCol w="675005"/>
                <a:gridCol w="675005"/>
                <a:gridCol w="742505"/>
                <a:gridCol w="742505"/>
                <a:gridCol w="742505"/>
              </a:tblGrid>
              <a:tr h="21431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4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77 371,0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74 179,5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80 366,7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20 489,5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26 921,5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28 212,4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3 243,4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9 883,4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25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42 215,8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35 564,2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36 550,2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8 271,6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8FF5AC6-5938-43E0-AE37-C5AE4F1FADD6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358246" cy="7143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показатели социально-экономического развития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70296672"/>
              </p:ext>
            </p:extLst>
          </p:nvPr>
        </p:nvGraphicFramePr>
        <p:xfrm>
          <a:off x="304800" y="987734"/>
          <a:ext cx="8559801" cy="547650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4">
                      <a:lumMod val="25000"/>
                    </a:schemeClr>
                  </a:innerShdw>
                  <a:reflection endPos="10000" dist="38100" dir="5400000" sy="-100000" algn="bl" rotWithShape="0"/>
                </a:effectLst>
                <a:tableStyleId>{5C22544A-7EE6-4342-B048-85BDC9FD1C3A}</a:tableStyleId>
              </a:tblPr>
              <a:tblGrid>
                <a:gridCol w="1834243"/>
                <a:gridCol w="705478"/>
                <a:gridCol w="634930"/>
                <a:gridCol w="564382"/>
                <a:gridCol w="564382"/>
                <a:gridCol w="699311"/>
                <a:gridCol w="705536"/>
                <a:gridCol w="705536"/>
                <a:gridCol w="776089"/>
                <a:gridCol w="684957"/>
                <a:gridCol w="684957"/>
              </a:tblGrid>
              <a:tr h="298126"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2016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2017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Расходы бюджета муниципального образования - всего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87 543,1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79 930,7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84 238,2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5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в том числе по направлениям: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17 396,5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17 952,1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20 194,2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16 651,7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16 651,7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19 206,4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19 206,4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20 374,4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20 374,4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5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6 075,7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3 829,3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2 842,7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8 207,3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3 300,6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3 300,6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3 616,8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3 616,8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3 390,6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3 390,6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2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5 563,2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5 683,1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2 691,3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1 813,6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1 813,6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1 635,6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1 635,6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5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13 336,2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13 767,7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14 809,0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10 973,4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10 973,4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10 665,3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10 665,3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7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3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5 949,4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15 804,7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6 645,5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6 645,5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6 261,3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6 261,3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5 815,5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5 815,5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34 670,1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29 726,6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21 477,6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10 812,8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10 812,8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10 294,3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10 294,3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Дефицит(-), профицит(+) бюджета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967,7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8EB65E9-6D5F-4168-B8EB-F957475A944E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34442" cy="1139825"/>
          </a:xfrm>
          <a:effectLst>
            <a:outerShdw blurRad="50800" dist="50800" dir="5400000" algn="ctr" rotWithShape="0">
              <a:schemeClr val="accent4">
                <a:lumMod val="25000"/>
                <a:alpha val="6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бюджета сельского поселения Локосово по доходам на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годов, тыс. рублей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41622440"/>
              </p:ext>
            </p:extLst>
          </p:nvPr>
        </p:nvGraphicFramePr>
        <p:xfrm>
          <a:off x="228600" y="1285860"/>
          <a:ext cx="8610600" cy="50721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stA="58000" endPos="8000" dist="25400" dir="5400000" sy="-100000" algn="bl" rotWithShape="0"/>
                </a:effectLst>
              </a:tblPr>
              <a:tblGrid>
                <a:gridCol w="1828800"/>
                <a:gridCol w="1600200"/>
                <a:gridCol w="1736725"/>
                <a:gridCol w="1722438"/>
                <a:gridCol w="1722437"/>
              </a:tblGrid>
              <a:tr h="6915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79 258,9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3 855,7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74 179,5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4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оценка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80 366,7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4 336,8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75 942,8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61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51 463,1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4 768,8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46 632,8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452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61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52 854,1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4 828,8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47 963,8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8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6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53 076,5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4 862,5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48 152,5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58200" y="6477000"/>
            <a:ext cx="381000" cy="380999"/>
          </a:xfrm>
        </p:spPr>
        <p:txBody>
          <a:bodyPr/>
          <a:lstStyle/>
          <a:p>
            <a:pPr>
              <a:defRPr/>
            </a:pPr>
            <a:fld id="{BE8EE608-95B6-45D9-B3E5-795F7270DCF6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20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064049482"/>
              </p:ext>
            </p:extLst>
          </p:nvPr>
        </p:nvGraphicFramePr>
        <p:xfrm>
          <a:off x="142844" y="857232"/>
          <a:ext cx="8858312" cy="5715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357323"/>
                <a:gridCol w="4929222"/>
                <a:gridCol w="928694"/>
                <a:gridCol w="780763"/>
                <a:gridCol w="862310"/>
              </a:tblGrid>
              <a:tr h="210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4 830,3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890,3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924,0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9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4 768,8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4 862,5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6282F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1 03 02240 01 0000 110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1 03 02250 01 0000 110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1 188,1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1 188,1,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1 188,1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4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2 968,6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3 028,6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3 062,3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1 01 02000 01 0000 110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2 301,4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2 305,8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1 01 02010 01 0000 110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2 282,1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2 286,4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2 290,8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2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статьёй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2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1 01 02030 01 0000 110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физическими лицами в соответствии со статьёй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305800" y="6477000"/>
            <a:ext cx="762000" cy="304800"/>
          </a:xfrm>
        </p:spPr>
        <p:txBody>
          <a:bodyPr/>
          <a:lstStyle/>
          <a:p>
            <a:pPr>
              <a:defRPr/>
            </a:pPr>
            <a:fld id="{2DF3ECCA-AD86-4AA2-8DCD-9FF8400878CD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501122" cy="9143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21981955"/>
              </p:ext>
            </p:extLst>
          </p:nvPr>
        </p:nvGraphicFramePr>
        <p:xfrm>
          <a:off x="228601" y="1447800"/>
          <a:ext cx="8658225" cy="462440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91000"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905000"/>
                <a:gridCol w="4267199"/>
                <a:gridCol w="838200"/>
                <a:gridCol w="869951"/>
                <a:gridCol w="777875"/>
              </a:tblGrid>
              <a:tr h="308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5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651,5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707,2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736,5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2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615,6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7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1 06 01030 10 0000 110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586,3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615,6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1 06 06033 10 0000 110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90,9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2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1 06 06043 10 0000 110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9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1 08 04020 01 0000 110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1 13 02995 10 0000 130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Прочие доходы от компенсации затрат бюджетов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8D348EFF-95DB-42A6-8676-AC97FA6A7583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2_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14701</TotalTime>
  <Words>3035</Words>
  <Application>Microsoft Office PowerPoint</Application>
  <PresentationFormat>Экран (4:3)</PresentationFormat>
  <Paragraphs>943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042tgp_business_blue</vt:lpstr>
      <vt:lpstr>Сектор</vt:lpstr>
      <vt:lpstr>2_Сектор</vt:lpstr>
      <vt:lpstr>Эркер</vt:lpstr>
      <vt:lpstr>Image</vt:lpstr>
      <vt:lpstr>     Бюджет для граждан  к проекту решения о бюджете сельского поселения Локосово  на 2019 год и на плановый период  2020 и 2021 годов</vt:lpstr>
      <vt:lpstr>Бюджет для граждан</vt:lpstr>
      <vt:lpstr>  Основные характеристики проекта бюджета сельского поселения Локосово на 2019 год и плановый период 2020 и 2021 годов (тыс. рублей)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характеристики бюджета сельского поселения Локосово по доходам на 2019 год и на плановый период  2020 и 2021 годов, тыс. рублей 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     Структура доходной части бюджета сельского поселения Локосово на 2019 год и на плановый период 2020 и 2021 годов</vt:lpstr>
      <vt:lpstr>Верхний предел муниципального долга   МО сельское поселение Локосово</vt:lpstr>
      <vt:lpstr>Распределение расходов бюджета сельского поселения Локосово по разделам классификации расходов на 2019 год и на плановый период 2020 и 2021 годов (тыс. руб.)</vt:lpstr>
      <vt:lpstr>Функциональная структура расходов бюджета сельского поселения Локосово на  2019 год</vt:lpstr>
      <vt:lpstr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2019 год и на плановый период 2020 и 2021 годов , тыс. рублей</vt:lpstr>
      <vt:lpstr>Объем межбюджетных трансфертов, получаемых из других бюджетов в бюджет сельского поселения Локосово на 2019 год и на плановый период 2020 и 2021 годов, тыс. рублей</vt:lpstr>
      <vt:lpstr>Объем межбюджетных трансфертов, предоставляемых бюджету муниципального образования Сургутский район из бюджета сельского поселения Локосово на 2019 год и на плановый период 2020 и 2021 годов, тыс. рублей</vt:lpstr>
      <vt:lpstr>Слайд 19</vt:lpstr>
      <vt:lpstr>Слайд 20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739-147 - приёмная  8(3462) 739-147 - факс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1sm</cp:lastModifiedBy>
  <cp:revision>712</cp:revision>
  <cp:lastPrinted>2016-11-02T09:52:00Z</cp:lastPrinted>
  <dcterms:created xsi:type="dcterms:W3CDTF">1601-01-01T00:00:00Z</dcterms:created>
  <dcterms:modified xsi:type="dcterms:W3CDTF">2020-05-29T06:03:58Z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