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olors1.xml" ContentType="application/vnd.ms-office.chartcolorstyl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375" r:id="rId4"/>
    <p:sldId id="314" r:id="rId5"/>
    <p:sldId id="316" r:id="rId6"/>
    <p:sldId id="317" r:id="rId7"/>
    <p:sldId id="318" r:id="rId8"/>
    <p:sldId id="309" r:id="rId9"/>
    <p:sldId id="310" r:id="rId10"/>
    <p:sldId id="311" r:id="rId11"/>
    <p:sldId id="374" r:id="rId12"/>
    <p:sldId id="313" r:id="rId13"/>
    <p:sldId id="346" r:id="rId14"/>
    <p:sldId id="321" r:id="rId15"/>
    <p:sldId id="348" r:id="rId16"/>
    <p:sldId id="381" r:id="rId17"/>
    <p:sldId id="379" r:id="rId18"/>
    <p:sldId id="380" r:id="rId19"/>
    <p:sldId id="376" r:id="rId20"/>
    <p:sldId id="378" r:id="rId21"/>
    <p:sldId id="373" r:id="rId2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>
          <p15:clr>
            <a:srgbClr val="A4A3A4"/>
          </p15:clr>
        </p15:guide>
        <p15:guide id="4" pos="29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CC"/>
    <a:srgbClr val="003399"/>
    <a:srgbClr val="0066FF"/>
    <a:srgbClr val="3333CC"/>
    <a:srgbClr val="000099"/>
    <a:srgbClr val="3333FF"/>
    <a:srgbClr val="0000FF"/>
    <a:srgbClr val="FF6600"/>
    <a:srgbClr val="00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78" autoAdjust="0"/>
    <p:restoredTop sz="86380" autoAdjust="0"/>
  </p:normalViewPr>
  <p:slideViewPr>
    <p:cSldViewPr>
      <p:cViewPr varScale="1">
        <p:scale>
          <a:sx n="114" d="100"/>
          <a:sy n="114" d="100"/>
        </p:scale>
        <p:origin x="-2418" y="-102"/>
      </p:cViewPr>
      <p:guideLst>
        <p:guide orient="horz" pos="2160"/>
        <p:guide orient="horz" pos="2260"/>
        <p:guide pos="2880"/>
        <p:guide pos="2980"/>
      </p:guideLst>
    </p:cSldViewPr>
  </p:slideViewPr>
  <p:outlineViewPr>
    <p:cViewPr>
      <p:scale>
        <a:sx n="33" d="100"/>
        <a:sy n="33" d="100"/>
      </p:scale>
      <p:origin x="270" y="14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221" y="8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sideWall>
      <c:spPr>
        <a:noFill/>
        <a:ln>
          <a:noFill/>
        </a:ln>
        <a:effectLst>
          <a:softEdge rad="88900"/>
        </a:effectLst>
      </c:spPr>
    </c:sideWall>
    <c:backWall>
      <c:spPr>
        <a:noFill/>
        <a:ln>
          <a:noFill/>
        </a:ln>
        <a:effectLst>
          <a:softEdge rad="88900"/>
        </a:effectLst>
      </c:spPr>
    </c:backWall>
    <c:plotArea>
      <c:layout>
        <c:manualLayout>
          <c:layoutTarget val="inner"/>
          <c:xMode val="edge"/>
          <c:yMode val="edge"/>
          <c:x val="7.8191154177484692E-3"/>
          <c:y val="1.3097871081017409E-2"/>
          <c:w val="0.96195830019289963"/>
          <c:h val="0.854791967460298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>
              <a:glow rad="127000">
                <a:schemeClr val="accent4">
                  <a:lumMod val="50000"/>
                  <a:alpha val="7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2"/>
            <c:spPr>
              <a:solidFill>
                <a:srgbClr val="FF9966"/>
              </a:solidFill>
              <a:ln>
                <a:noFill/>
              </a:ln>
              <a:effectLst>
                <a:glow rad="127000">
                  <a:schemeClr val="accent4">
                    <a:lumMod val="50000"/>
                    <a:alpha val="77000"/>
                  </a:schemeClr>
                </a:glow>
                <a:softEdge rad="0"/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1.5007396072898695E-2"/>
                  <c:y val="-3.0371590949994611E-2"/>
                </c:manualLayout>
              </c:layout>
              <c:showVal val="1"/>
            </c:dLbl>
            <c:dLbl>
              <c:idx val="1"/>
              <c:layout>
                <c:manualLayout>
                  <c:x val="2.7101340655820605E-3"/>
                  <c:y val="-2.5396647642511209E-2"/>
                </c:manualLayout>
              </c:layout>
              <c:showVal val="1"/>
            </c:dLbl>
            <c:dLbl>
              <c:idx val="2"/>
              <c:layout>
                <c:manualLayout>
                  <c:x val="1.6029031708798117E-2"/>
                  <c:y val="-2.010874564557481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266700">
                  <a:schemeClr val="accent4">
                    <a:lumMod val="75000"/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9.2600000000000002E-2</c:v>
                </c:pt>
                <c:pt idx="1">
                  <c:v>9.1000000000000025E-2</c:v>
                </c:pt>
                <c:pt idx="2">
                  <c:v>9.2000000000000026E-2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3366CC"/>
            </a:solidFill>
            <a:ln>
              <a:noFill/>
            </a:ln>
            <a:effectLst>
              <a:glow rad="127000">
                <a:schemeClr val="accent4">
                  <a:lumMod val="50000"/>
                  <a:alpha val="6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1.6028916969845226E-2"/>
                  <c:y val="-3.8094971463766912E-2"/>
                </c:manualLayout>
              </c:layout>
              <c:showVal val="1"/>
            </c:dLbl>
            <c:dLbl>
              <c:idx val="1"/>
              <c:layout>
                <c:manualLayout>
                  <c:x val="5.8287388031992892E-3"/>
                  <c:y val="-5.5872624813524979E-2"/>
                </c:manualLayout>
              </c:layout>
              <c:showVal val="1"/>
            </c:dLbl>
            <c:dLbl>
              <c:idx val="2"/>
              <c:layout>
                <c:manualLayout>
                  <c:x val="7.2859235039991546E-3"/>
                  <c:y val="-4.063463622801812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127000">
                  <a:schemeClr val="accent1">
                    <a:alpha val="55000"/>
                  </a:schemeClr>
                </a:glow>
                <a:outerShdw blurRad="50800" dist="50800" dir="5400000" algn="ctr" rotWithShape="0">
                  <a:schemeClr val="accent4">
                    <a:lumMod val="25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9.0000000000000041E-4</c:v>
                </c:pt>
                <c:pt idx="1">
                  <c:v>9.0000000000000041E-4</c:v>
                </c:pt>
                <c:pt idx="2">
                  <c:v>8.0000000000000015E-4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>
              <a:glow rad="127000">
                <a:schemeClr val="accent4">
                  <a:lumMod val="50000"/>
                  <a:alpha val="81000"/>
                </a:schemeClr>
              </a:glow>
              <a:softEdge rad="0"/>
            </a:effectLst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Lbls>
            <c:dLbl>
              <c:idx val="0"/>
              <c:layout>
                <c:manualLayout>
                  <c:x val="9.4851481979387735E-3"/>
                  <c:y val="-6.2188075371175716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1301346478031746E-3"/>
                  <c:y val="-3.7313432835821142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5.4200542005420115E-3"/>
                  <c:y val="-9.9501508206997664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>
                <a:noFill/>
              </a:ln>
              <a:effectLst>
                <a:glow rad="342900">
                  <a:schemeClr val="accent1"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0.90600000000000003</c:v>
                </c:pt>
                <c:pt idx="1">
                  <c:v>0.90700000000000003</c:v>
                </c:pt>
                <c:pt idx="2">
                  <c:v>0.90700000000000003</c:v>
                </c:pt>
              </c:numCache>
            </c:numRef>
          </c:val>
        </c:ser>
        <c:gapWidth val="80"/>
        <c:shape val="cylinder"/>
        <c:axId val="80955648"/>
        <c:axId val="80982016"/>
        <c:axId val="0"/>
      </c:bar3DChart>
      <c:catAx>
        <c:axId val="80955648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ln>
                  <a:solidFill>
                    <a:schemeClr val="tx1">
                      <a:alpha val="91000"/>
                    </a:schemeClr>
                  </a:solidFill>
                  <a:round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0982016"/>
        <c:crosses val="autoZero"/>
        <c:auto val="1"/>
        <c:lblAlgn val="ctr"/>
        <c:lblOffset val="100"/>
      </c:catAx>
      <c:valAx>
        <c:axId val="80982016"/>
        <c:scaling>
          <c:orientation val="minMax"/>
          <c:max val="1"/>
        </c:scaling>
        <c:delete val="1"/>
        <c:axPos val="l"/>
        <c:numFmt formatCode="0.0%" sourceLinked="0"/>
        <c:majorTickMark val="none"/>
        <c:tickLblPos val="nextTo"/>
        <c:crossAx val="8095564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593152418447734E-2"/>
          <c:y val="0.89231838616444759"/>
          <c:w val="0.89999997741011628"/>
          <c:h val="6.7491400746003294E-2"/>
        </c:manualLayout>
      </c:layout>
      <c:spPr>
        <a:noFill/>
        <a:ln>
          <a:noFill/>
        </a:ln>
        <a:effectLst>
          <a:glow rad="393700">
            <a:schemeClr val="accent1">
              <a:alpha val="51000"/>
            </a:schemeClr>
          </a:glow>
          <a:outerShdw blurRad="50800" dist="50800" dir="2580000" algn="ctr" rotWithShape="0">
            <a:schemeClr val="accent4">
              <a:lumMod val="10000"/>
            </a:scheme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>
      <a:glow rad="114300">
        <a:schemeClr val="accent1">
          <a:alpha val="96000"/>
        </a:schemeClr>
      </a:glow>
      <a:softEdge rad="50800"/>
    </a:effectLst>
  </c:spPr>
  <c:txPr>
    <a:bodyPr/>
    <a:lstStyle/>
    <a:p>
      <a:pPr>
        <a:defRPr>
          <a:ln>
            <a:noFill/>
          </a:ln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834793807217446"/>
          <c:y val="0.11535396617089483"/>
          <c:w val="1"/>
          <c:h val="0.661417322834645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8.4142451351821523E-2"/>
                  <c:y val="-2.55054316127150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 </a:t>
                    </a:r>
                    <a:r>
                      <a:rPr lang="ru-RU" dirty="0" smtClean="0"/>
                      <a:t>24,4%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4.3668683908336156E-2"/>
                  <c:y val="-1.50966025080198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CatName val="1"/>
              <c:separator> </c:separator>
            </c:dLbl>
            <c:dLbl>
              <c:idx val="2"/>
              <c:layout>
                <c:manualLayout>
                  <c:x val="9.3332680086228512E-2"/>
                  <c:y val="-0.2610708296879576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безопасность и правоохр. деятельность 0,5%</a:t>
                    </a:r>
                  </a:p>
                </c:rich>
              </c:tx>
              <c:numFmt formatCode="0.0%" sourceLinked="0"/>
              <c:spPr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332192483925466"/>
                  <c:y val="2.012886410032078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Национальная экономика </a:t>
                    </a:r>
                    <a:r>
                      <a:rPr lang="en-US" baseline="0" dirty="0" smtClean="0"/>
                      <a:t>5%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7347073165070613E-2"/>
                  <c:y val="5.2471201516477106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773202566365945"/>
                  <c:y val="0.1014902303878681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Образование </a:t>
                    </a:r>
                    <a:r>
                      <a:rPr lang="en-US" baseline="0" dirty="0" smtClean="0"/>
                      <a:t>0</a:t>
                    </a:r>
                    <a:r>
                      <a:rPr lang="ru-RU" baseline="0" dirty="0" smtClean="0"/>
                      <a:t>,2</a:t>
                    </a:r>
                    <a:r>
                      <a:rPr lang="en-US" baseline="0" dirty="0" smtClean="0"/>
                      <a:t>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8393110236220608"/>
                  <c:y val="0.1509129848352308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592561530018504"/>
                  <c:y val="7.02493438320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 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1496859904387798"/>
                  <c:y val="-4.5491579177602721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7035104986876823E-2"/>
                  <c:y val="-0.2207126713327500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8737201242872933E-2"/>
                  <c:y val="0.14251207729468587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6853962910931194E-2"/>
                  <c:y val="8.5748697173722868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47309886715094"/>
                      <c:h val="0.19371980676328501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4.7400611620795563E-2"/>
                  <c:y val="-0.1207729468599037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dLblPos val="outEnd"/>
            <c:showVal val="1"/>
            <c:showCatName val="1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правоохр.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0.33200000000000007</c:v>
                </c:pt>
                <c:pt idx="1">
                  <c:v>5.000000000000001E-3</c:v>
                </c:pt>
                <c:pt idx="2">
                  <c:v>7.000000000000001E-3</c:v>
                </c:pt>
                <c:pt idx="3">
                  <c:v>6.3E-2</c:v>
                </c:pt>
                <c:pt idx="4">
                  <c:v>4.200000000000001E-2</c:v>
                </c:pt>
                <c:pt idx="5">
                  <c:v>1.0000000000000002E-3</c:v>
                </c:pt>
                <c:pt idx="6">
                  <c:v>0.23900000000000002</c:v>
                </c:pt>
                <c:pt idx="7">
                  <c:v>6.000000000000001E-3</c:v>
                </c:pt>
                <c:pt idx="8">
                  <c:v>0.12000000000000001</c:v>
                </c:pt>
                <c:pt idx="9">
                  <c:v>0.18500000000000003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989695732477886"/>
          <c:y val="3.565636599859219E-2"/>
          <c:w val="0.88128621075143221"/>
          <c:h val="0.8335747444455406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из районного фонда финансовой поддержки поселений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2"/>
                  <c:y val="-3.1589341872128772E-2"/>
                </c:manualLayout>
              </c:layout>
              <c:showVal val="1"/>
            </c:dLbl>
            <c:dLbl>
              <c:idx val="1"/>
              <c:layout>
                <c:manualLayout>
                  <c:x val="1.2345679012345711E-2"/>
                  <c:y val="-3.9486677340160842E-2"/>
                </c:manualLayout>
              </c:layout>
              <c:showVal val="1"/>
            </c:dLbl>
            <c:dLbl>
              <c:idx val="2"/>
              <c:layout>
                <c:manualLayout>
                  <c:x val="-3.0864197530864291E-3"/>
                  <c:y val="-4.4751567652182314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2019 год 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29601.599999999995</c:v>
                </c:pt>
                <c:pt idx="1">
                  <c:v>31656</c:v>
                </c:pt>
                <c:pt idx="2">
                  <c:v>33890.1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Иные виды межбюджетных трансфертов</c:v>
                </c:pt>
              </c:strCache>
            </c:strRef>
          </c:tx>
          <c:dLbls>
            <c:dLbl>
              <c:idx val="0"/>
              <c:layout>
                <c:manualLayout>
                  <c:x val="-1.543209876543215E-3"/>
                  <c:y val="-2.8956896716117949E-2"/>
                </c:manualLayout>
              </c:layout>
              <c:showVal val="1"/>
            </c:dLbl>
            <c:dLbl>
              <c:idx val="1"/>
              <c:layout>
                <c:manualLayout>
                  <c:x val="3.0864197530864262E-2"/>
                  <c:y val="-5.5281348276225009E-2"/>
                </c:manualLayout>
              </c:layout>
              <c:showVal val="1"/>
            </c:dLbl>
            <c:dLbl>
              <c:idx val="2"/>
              <c:layout>
                <c:manualLayout>
                  <c:x val="7.2530864197530909E-2"/>
                  <c:y val="-6.844357405627879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 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760.8</c:v>
                </c:pt>
                <c:pt idx="1">
                  <c:v>111</c:v>
                </c:pt>
                <c:pt idx="2">
                  <c:v>111.6</c:v>
                </c:pt>
              </c:numCache>
            </c:numRef>
          </c:val>
        </c:ser>
        <c:shape val="cylinder"/>
        <c:axId val="86697088"/>
        <c:axId val="86698624"/>
        <c:axId val="77956864"/>
      </c:bar3DChart>
      <c:catAx>
        <c:axId val="86697088"/>
        <c:scaling>
          <c:orientation val="minMax"/>
        </c:scaling>
        <c:axPos val="b"/>
        <c:tickLblPos val="nextTo"/>
        <c:crossAx val="86698624"/>
        <c:crosses val="autoZero"/>
        <c:auto val="1"/>
        <c:lblAlgn val="ctr"/>
        <c:lblOffset val="100"/>
      </c:catAx>
      <c:valAx>
        <c:axId val="86698624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6697088"/>
        <c:crosses val="autoZero"/>
        <c:crossBetween val="between"/>
      </c:valAx>
      <c:serAx>
        <c:axId val="77956864"/>
        <c:scaling>
          <c:orientation val="minMax"/>
        </c:scaling>
        <c:delete val="1"/>
        <c:axPos val="b"/>
        <c:tickLblPos val="nextTo"/>
        <c:crossAx val="86698624"/>
        <c:crosses val="autoZero"/>
      </c:serAx>
    </c:plotArea>
    <c:legend>
      <c:legendPos val="r"/>
      <c:layout>
        <c:manualLayout>
          <c:xMode val="edge"/>
          <c:yMode val="edge"/>
          <c:x val="3.0043136968990011E-2"/>
          <c:y val="0.91700211341817628"/>
          <c:w val="0.946808714882862"/>
          <c:h val="6.8924461675329535E-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1604938271605027E-2"/>
                  <c:y val="-4.0506333727992908E-2"/>
                </c:manualLayout>
              </c:layout>
              <c:showVal val="1"/>
            </c:dLbl>
            <c:dLbl>
              <c:idx val="1"/>
              <c:layout>
                <c:manualLayout>
                  <c:x val="2.9320987654320996E-2"/>
                  <c:y val="-5.2079571935990894E-2"/>
                </c:manualLayout>
              </c:layout>
              <c:showVal val="1"/>
            </c:dLbl>
            <c:dLbl>
              <c:idx val="2"/>
              <c:layout>
                <c:manualLayout>
                  <c:x val="1.5432098765432134E-2"/>
                  <c:y val="-4.918626238399142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33CC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16020.6</c:v>
                </c:pt>
                <c:pt idx="1">
                  <c:v>15949.7</c:v>
                </c:pt>
                <c:pt idx="2">
                  <c:v>13896.2</c:v>
                </c:pt>
              </c:numCache>
            </c:numRef>
          </c:val>
        </c:ser>
        <c:shape val="cylinder"/>
        <c:axId val="86943616"/>
        <c:axId val="86945152"/>
        <c:axId val="86930304"/>
      </c:bar3DChart>
      <c:catAx>
        <c:axId val="86943616"/>
        <c:scaling>
          <c:orientation val="minMax"/>
        </c:scaling>
        <c:axPos val="b"/>
        <c:tickLblPos val="nextTo"/>
        <c:crossAx val="86945152"/>
        <c:crosses val="autoZero"/>
        <c:auto val="1"/>
        <c:lblAlgn val="ctr"/>
        <c:lblOffset val="100"/>
      </c:catAx>
      <c:valAx>
        <c:axId val="86945152"/>
        <c:scaling>
          <c:orientation val="minMax"/>
        </c:scaling>
        <c:axPos val="l"/>
        <c:majorGridlines/>
        <c:numFmt formatCode="#,##0.00" sourceLinked="1"/>
        <c:tickLblPos val="nextTo"/>
        <c:crossAx val="86943616"/>
        <c:crosses val="autoZero"/>
        <c:crossBetween val="between"/>
      </c:valAx>
      <c:serAx>
        <c:axId val="86930304"/>
        <c:scaling>
          <c:orientation val="minMax"/>
        </c:scaling>
        <c:delete val="1"/>
        <c:axPos val="b"/>
        <c:tickLblPos val="nextTo"/>
        <c:crossAx val="8694515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1E8D5A-D485-499C-8898-4996F9B23A5A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5B486-6A5B-4CA7-8AD9-96563D03F6A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060131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A10D92-0FCF-494B-B431-F62E9B07A4F3}" type="datetimeFigureOut">
              <a:rPr lang="ru-RU"/>
              <a:pPr>
                <a:defRPr/>
              </a:pPr>
              <a:t>29.05.2020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16FBEE-EB56-4671-8639-E0E552D2A7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2248962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698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2112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1962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384920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926352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263940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26394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82943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1" y="115888"/>
            <a:ext cx="7056438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2016             </a:t>
            </a:r>
            <a:endParaRPr lang="en-US" altLang="ko-K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9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                                 2016     </a:t>
            </a:r>
            <a:endParaRPr lang="en-US" altLang="ko-KR" dirty="0">
              <a:solidFill>
                <a:srgbClr val="000066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100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F78776CC-3825-4617-BA24-42D2F9F4A0A0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CB974B-716E-45B7-A931-3AE7D68A90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77F69E9-B862-4EC9-9048-EFA660FAF6A0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29.05.2020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fld id="{E3BF0420-EE46-4BB9-813B-5E49F9F0DB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1445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14457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1445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B0BE-7C58-47CB-92F8-52224D7A4A2A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29.05.2020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171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ltGray">
          <a:xfrm>
            <a:off x="8859840" y="4"/>
            <a:ext cx="284162" cy="61880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0" y="2"/>
          <a:ext cx="3848100" cy="3797300"/>
        </p:xfrm>
        <a:graphic>
          <a:graphicData uri="http://schemas.openxmlformats.org/presentationml/2006/ole">
            <p:oleObj spid="_x0000_s37981" name="Image" r:id="rId11" imgW="3847619" imgH="3796825" progId="">
              <p:embed/>
            </p:oleObj>
          </a:graphicData>
        </a:graphic>
      </p:graphicFrame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5" y="1341440"/>
            <a:ext cx="7138987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en-US" altLang="ko-KR" smtClean="0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04802" y="6508751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ltGray">
          <a:xfrm>
            <a:off x="8461377" y="-6348"/>
            <a:ext cx="539750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ltGray">
          <a:xfrm>
            <a:off x="8101015" y="5"/>
            <a:ext cx="574675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o-KR" altLang="en-US">
              <a:solidFill>
                <a:srgbClr val="000066"/>
              </a:solidFill>
              <a:latin typeface="Times New Roman" pitchFamily="18" charset="0"/>
              <a:ea typeface="굴림" pitchFamily="50" charset="-127"/>
              <a:cs typeface="Arial" charset="0"/>
            </a:endParaRP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3851275" y="0"/>
            <a:ext cx="4464050" cy="836613"/>
            <a:chOff x="2381" y="0"/>
            <a:chExt cx="3016" cy="611"/>
          </a:xfrm>
        </p:grpSpPr>
        <p:sp>
          <p:nvSpPr>
            <p:cNvPr id="12323" name="Rectangle 35"/>
            <p:cNvSpPr>
              <a:spLocks noChangeArrowheads="1"/>
            </p:cNvSpPr>
            <p:nvPr userDrawn="1"/>
          </p:nvSpPr>
          <p:spPr bwMode="ltGray">
            <a:xfrm>
              <a:off x="2381" y="2"/>
              <a:ext cx="2843" cy="609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29" name="AutoShape 41"/>
            <p:cNvSpPr>
              <a:spLocks noChangeArrowheads="1"/>
            </p:cNvSpPr>
            <p:nvPr userDrawn="1"/>
          </p:nvSpPr>
          <p:spPr bwMode="ltGray">
            <a:xfrm>
              <a:off x="5109" y="0"/>
              <a:ext cx="288" cy="610"/>
            </a:xfrm>
            <a:prstGeom prst="homePlate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7451" y="115888"/>
            <a:ext cx="7056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заголовка</a:t>
            </a:r>
            <a:endParaRPr lang="en-US" altLang="ko-KR" smtClean="0"/>
          </a:p>
        </p:txBody>
      </p:sp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  <a:cs typeface="Arial" charset="0"/>
              </a:rPr>
              <a:t>Департамент образования и молодёжной политики                          2016     </a:t>
            </a:r>
            <a:endParaRPr lang="en-US" altLang="ko-KR" dirty="0">
              <a:solidFill>
                <a:srgbClr val="0000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0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  <p:sldLayoutId id="2147485474" r:id="rId3"/>
    <p:sldLayoutId id="2147485475" r:id="rId4"/>
    <p:sldLayoutId id="2147485476" r:id="rId5"/>
    <p:sldLayoutId id="2147485477" r:id="rId6"/>
    <p:sldLayoutId id="2147485478" r:id="rId7"/>
    <p:sldLayoutId id="2147485479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5pPr>
      <a:lvl6pPr marL="34354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6pPr>
      <a:lvl7pPr marL="68708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7pPr>
      <a:lvl8pPr marL="103062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8pPr>
      <a:lvl9pPr marL="137416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9pPr>
    </p:titleStyle>
    <p:bodyStyle>
      <a:lvl1pPr marL="257655" indent="-2576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sz="2104" b="1">
          <a:solidFill>
            <a:schemeClr val="hlink"/>
          </a:solidFill>
          <a:latin typeface="+mn-lt"/>
          <a:ea typeface="+mn-ea"/>
          <a:cs typeface="+mn-cs"/>
        </a:defRPr>
      </a:lvl1pPr>
      <a:lvl2pPr marL="558253" indent="-2147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2pPr>
      <a:lvl3pPr marL="858850" indent="-1717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3pPr>
      <a:lvl4pPr marL="1202390" indent="-17177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4pPr>
      <a:lvl5pPr marL="154593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5pPr>
      <a:lvl6pPr marL="188947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6pPr>
      <a:lvl7pPr marL="223301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7pPr>
      <a:lvl8pPr marL="257655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8pPr>
      <a:lvl9pPr marL="292009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kosovo.ru/deyatelnost/byudzhet-i-finansy.php" TargetMode="External"/><Relationship Id="rId2" Type="http://schemas.openxmlformats.org/officeDocument/2006/relationships/hyperlink" Target="mailto:lokosovoadm@mail.ru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785926"/>
            <a:ext cx="8501122" cy="4286280"/>
          </a:xfrm>
          <a:effectLst>
            <a:outerShdw blurRad="50800" dist="50800" dir="5400000" algn="ctr" rotWithShape="0">
              <a:schemeClr val="accent4">
                <a:lumMod val="25000"/>
                <a:alpha val="89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dirty="0" smtClean="0">
                <a:ea typeface="Batang" pitchFamily="18" charset="-127"/>
              </a:rPr>
              <a:t> </a:t>
            </a: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Бюджет для граждан </a:t>
            </a: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к </a:t>
            </a: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решению о бюджете сельского поселения Локосово </a:t>
            </a:r>
            <a:b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</a:b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на 2019 год и на плановый период </a:t>
            </a:r>
            <a:b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</a:b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2020 и 2021 годов</a:t>
            </a:r>
            <a:endParaRPr lang="ru-RU" sz="44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Batang" pitchFamily="18" charset="-127"/>
            </a:endParaRPr>
          </a:p>
        </p:txBody>
      </p:sp>
      <p:pic>
        <p:nvPicPr>
          <p:cNvPr id="106498" name="Picture 2" descr="http://www.lokosovo.ru/source/img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14290"/>
            <a:ext cx="952500" cy="12096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53480" cy="71438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465925638"/>
              </p:ext>
            </p:extLst>
          </p:nvPr>
        </p:nvGraphicFramePr>
        <p:xfrm>
          <a:off x="285720" y="1357298"/>
          <a:ext cx="8629680" cy="4714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43400"/>
                <a:gridCol w="863600"/>
                <a:gridCol w="863600"/>
                <a:gridCol w="863600"/>
              </a:tblGrid>
              <a:tr h="7373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4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46 632,8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47 963,8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46 632,8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47 963,8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2 02 10000 00 0000 151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45 622,2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47 605,7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47 786,3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2 02 15001 10 0000 151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31 656,0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33 890,1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2 02 15002  10 0000 151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16 020,6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15 949,7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13 896,2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2 02 30000 00 0000 151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249,9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247,2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254,6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2 02 35118 10 0000 151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217,8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215,1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222,5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2 02 35930 10 0000 151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32,1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32,1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532563"/>
            <a:ext cx="381000" cy="30480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53480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465925638"/>
              </p:ext>
            </p:extLst>
          </p:nvPr>
        </p:nvGraphicFramePr>
        <p:xfrm>
          <a:off x="142844" y="2071678"/>
          <a:ext cx="8629680" cy="329697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76750"/>
                <a:gridCol w="830250"/>
                <a:gridCol w="863600"/>
                <a:gridCol w="863600"/>
              </a:tblGrid>
              <a:tr h="880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2 02 04000 00 0000 151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760,8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111,0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111,6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2 02 49999 10 0000 151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679,4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6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2 02 40014 10 0000 151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52 854,1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532563"/>
            <a:ext cx="381000" cy="30480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mtClean="0"/>
              <a:pPr>
                <a:defRPr/>
              </a:pPr>
              <a:t>11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58242" cy="98582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Структура доходной части бюджета сельского поселения Локосово на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 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</a:t>
            </a: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endParaRPr lang="ru-RU" sz="31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68924196"/>
              </p:ext>
            </p:extLst>
          </p:nvPr>
        </p:nvGraphicFramePr>
        <p:xfrm>
          <a:off x="214282" y="1571612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09E3BC7-B993-4393-A31C-30F5AAA7C3CB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72362" cy="857256"/>
          </a:xfrm>
        </p:spPr>
        <p:txBody>
          <a:bodyPr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Верхний предел муниципального долга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65626546"/>
              </p:ext>
            </p:extLst>
          </p:nvPr>
        </p:nvGraphicFramePr>
        <p:xfrm>
          <a:off x="1066800" y="1752600"/>
          <a:ext cx="7090719" cy="321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429000"/>
                <a:gridCol w="1051560"/>
                <a:gridCol w="1158240"/>
                <a:gridCol w="994719"/>
              </a:tblGrid>
              <a:tr h="129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2020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Верхний предел муниципального долга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12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D285A2A-4D02-4722-AE63-E9D1C0383B82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59965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20" name="Rectangle 63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9916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9900"/>
                </a:solidFill>
                <a:latin typeface="+mj-lt"/>
                <a:cs typeface="Times New Roman" pitchFamily="18" charset="0"/>
              </a:rPr>
              <a:t>Распределение расходов бюджета сельского поселения Локосово по разделам классификации расходов на 2019 год и на плановый период 2020 и 2021 годов </a:t>
            </a:r>
            <a:r>
              <a:rPr lang="ru-RU" sz="2000" dirty="0" smtClean="0">
                <a:solidFill>
                  <a:srgbClr val="FF9900"/>
                </a:solidFill>
                <a:latin typeface="+mj-lt"/>
              </a:rPr>
              <a:t>(тыс. 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321900"/>
              </p:ext>
            </p:extLst>
          </p:nvPr>
        </p:nvGraphicFramePr>
        <p:xfrm>
          <a:off x="228600" y="1214418"/>
          <a:ext cx="8763000" cy="52149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385"/>
                <a:gridCol w="3963527"/>
                <a:gridCol w="1455696"/>
                <a:gridCol w="1455696"/>
                <a:gridCol w="1455696"/>
              </a:tblGrid>
              <a:tr h="8506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Код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РЗ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Наименование раздела, подраздела функциональной классификации расходов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 2019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2020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2021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16 651,7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19 206,4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20 374,4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284,0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67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61,7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3 300,6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3 616,8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3 390,7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1 626,6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1 813,6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1 635,6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11 565,8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10 973,4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10 665,3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340,0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6 645,5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6 261,3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5 815,5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134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10 812,8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10 294,3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10 508,7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58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51 463,1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52 854,1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53 076,5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65886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2400"/>
            <a:ext cx="857256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структура расходов бюджета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Локосово на  2019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911031490"/>
              </p:ext>
            </p:extLst>
          </p:nvPr>
        </p:nvGraphicFramePr>
        <p:xfrm>
          <a:off x="571440" y="1214422"/>
          <a:ext cx="835827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95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2019 год и на плановый период 2020 и 2021 годов 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85938"/>
          <a:ext cx="8358246" cy="3898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8"/>
                <a:gridCol w="1143008"/>
                <a:gridCol w="928694"/>
                <a:gridCol w="928694"/>
                <a:gridCol w="9286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КЦСР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2019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Локосово на 2017 - 2019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92.0.00.00000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2017 - 2019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2017 - 2019 год»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2017-2019 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 сельского поселения Локосово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40.9.00.00000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51 184,4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52 854,1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53 076,5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51 463,1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52 854,1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53 076,5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Объем межбюджетных трансфертов, получаемых из других бюджетов в бюджет сельского поселения Локосово на 2019 год и на плановый период 2020 и 2021 годов, тыс. рублей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межбюджетных трансфертов, предоставляемых бюджету муниципального образования Сургутский район из бюджета сельского поселения Локосово на 2019 год и на плановый период 2020 и 2021 годов,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9"/>
          <a:ext cx="8229600" cy="46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214421"/>
          <a:ext cx="8643999" cy="499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386"/>
                <a:gridCol w="1259643"/>
                <a:gridCol w="3375820"/>
                <a:gridCol w="613050"/>
                <a:gridCol w="613050"/>
                <a:gridCol w="613050"/>
              </a:tblGrid>
              <a:tr h="550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2019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2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Локосово на 2017 - 2019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в сельском поселении Локосово толерантной среды на основе ценностей многонационального российского общества, общероссийской гражданской идентичности и культурного самосознания, принципов соблюдения прав и свобод человека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Воспитание толерантности через систему образования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 Укрепление толерантности и профилактика экстремизма в молодёжной среде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3. Укрепление толерантности в сельском поселение Локосово через средства массовой информации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4. Содействие национально-культурному взаимодействию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5. Поддержание межконфессионального мира и согласия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6. Совершенствование механизмов обеспечения законности и правопорядка в сфере межнациональных отношений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7. Содействие адаптации и интеграции мигрантов в культурном и социальном пространстве в сельском поселение Локосово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1423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2017 - 2019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194,5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214290"/>
          <a:ext cx="8572560" cy="7858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7858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2019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2020 и 2021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572560" cy="733412"/>
          </a:xfrm>
          <a:effectLst>
            <a:outerShdw blurRad="50800" dist="50800" dir="5400000" algn="ctr" rotWithShape="0">
              <a:schemeClr val="accent4">
                <a:lumMod val="25000"/>
                <a:alpha val="70000"/>
              </a:schemeClr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 для граждан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подготовлен на основании: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решения Совета депутатов сельского поселения Локосово от 26.12.2018 № 14 «О бюджете сельского поселения Локосово на 2019 год и на плановый период 2020 и 2021 годов»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6553200" y="6248400"/>
            <a:ext cx="2133600" cy="476250"/>
          </a:xfrm>
        </p:spPr>
        <p:txBody>
          <a:bodyPr/>
          <a:lstStyle/>
          <a:p>
            <a:pPr>
              <a:defRPr/>
            </a:pPr>
            <a:fld id="{F467A5D4-2404-4FFC-886C-ED76A44D8CD9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3" y="928671"/>
          <a:ext cx="8643998" cy="5300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2143140"/>
                <a:gridCol w="2928958"/>
                <a:gridCol w="571504"/>
                <a:gridCol w="500066"/>
                <a:gridCol w="500067"/>
              </a:tblGrid>
              <a:tr h="496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2019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2017 - 2019 год»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31,2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014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2017-2019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1"/>
          <a:ext cx="8572560" cy="85723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8572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2019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2020 и 2021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60" y="982156"/>
            <a:ext cx="8484661" cy="46375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Контактная информация для граждан</a:t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1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получением дополнительной информации просим обращаться в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АДМИНИСТРАЦИЮ СЕЛЬСКОГО ПОСЕЛЕНИЯ ЛОКОСОВО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Адрес: ул.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ЗАВОДСКАЯ, д.5, С.П. ЛОКОСОВО,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Ханты-Мансийский автономный округ - Югра, Тюменская область,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628454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Телефоны: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8(3462)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739-147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приёмная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8(3462)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739-147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факс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lokosovoadm@mail.ru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сайта: </a:t>
            </a:r>
            <a:r>
              <a:rPr lang="en-US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http://www.lokosovo.ru/deyatelnost/byudzhet-i-finansy.php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работы: вт-пт с 9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17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(перерыв с 13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14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понедельник с 9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18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сб-вс выходной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5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1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решения о бюджете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сельского поселения Локосово на 2019 год и плановый период 2020 и 2021 годов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 рублей)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071678"/>
            <a:ext cx="7067576" cy="44022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общий объём доходов                       на 2019 год – 51 463,1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2020 год – 52 854,1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2021 год – 53 076,5тыс. рублей 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                     на 2019 год – 51 463,1 тыс. рублей</a:t>
            </a:r>
          </a:p>
          <a:p>
            <a:pPr marL="0" indent="0">
              <a:buNone/>
            </a:pPr>
            <a:r>
              <a:rPr lang="ru-RU" sz="2000" dirty="0" smtClean="0"/>
              <a:t> общий объём расходов,                   на 2020 год – 52 854,1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- 1 312,4 тыс. рублей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расходов,                    на 2021 год – 53 076,5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- 2 635,5 тыс. рублей</a:t>
            </a:r>
          </a:p>
          <a:p>
            <a:pPr marL="0" indent="0">
              <a:buNone/>
            </a:pPr>
            <a:r>
              <a:rPr lang="ru-RU" sz="2000" dirty="0" smtClean="0"/>
              <a:t>дефицит бюджета поселения          на 2020 год -  0,0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2021 год -  0,0 тыс. рублей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001156" cy="7857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92292267"/>
              </p:ext>
            </p:extLst>
          </p:nvPr>
        </p:nvGraphicFramePr>
        <p:xfrm>
          <a:off x="357158" y="857235"/>
          <a:ext cx="8501122" cy="54564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843993"/>
                <a:gridCol w="724426"/>
                <a:gridCol w="574853"/>
                <a:gridCol w="544714"/>
                <a:gridCol w="592712"/>
                <a:gridCol w="658569"/>
                <a:gridCol w="724426"/>
                <a:gridCol w="724426"/>
                <a:gridCol w="724426"/>
                <a:gridCol w="658569"/>
                <a:gridCol w="730008"/>
              </a:tblGrid>
              <a:tr h="25240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72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2017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3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1. Население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Численность постоянного населения (среднегодовая)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2273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2273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2276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2280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2290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2280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2290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2280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2290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родившихся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умерших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Естественный прирост (+), убыль (-)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5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2. Бюджет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80 621,1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79 258,9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80 366,7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Налоговые и неналоговые доходы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3 250,1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5 079,4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4 454,7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4 830,3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4 830,3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4 890,3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4 890,3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4 924,0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4 924,0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3 215,6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3 855,7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4 336,8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4 768,8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4 768,8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4 828,8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4 828,8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4 862,5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4 862,5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1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товары (работы, услуги) реализуемые на территории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1 732,2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2 929,2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3 209,0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2 270,3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2 297,1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2 297,1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2 301,4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2 301,4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2 305,8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2 305,8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586,3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586,3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C181DC57-44DC-45F0-BCCA-9E922B81A73E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7939320"/>
              </p:ext>
            </p:extLst>
          </p:nvPr>
        </p:nvGraphicFramePr>
        <p:xfrm>
          <a:off x="214285" y="1285858"/>
          <a:ext cx="8572557" cy="4509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83000" endPos="11000" dist="50800" dir="5400000" sy="-100000" algn="bl" rotWithShape="0"/>
                </a:effectLst>
                <a:tableStyleId>{5C22544A-7EE6-4342-B048-85BDC9FD1C3A}</a:tableStyleId>
              </a:tblPr>
              <a:tblGrid>
                <a:gridCol w="1822510"/>
                <a:gridCol w="810005"/>
                <a:gridCol w="540004"/>
                <a:gridCol w="540004"/>
                <a:gridCol w="540004"/>
                <a:gridCol w="742505"/>
                <a:gridCol w="675005"/>
                <a:gridCol w="675005"/>
                <a:gridCol w="742505"/>
                <a:gridCol w="742505"/>
                <a:gridCol w="742505"/>
              </a:tblGrid>
              <a:tr h="214316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2017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4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 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1 223,7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77 371,0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74 179,5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80 366,7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46 632,8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46 632,8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47 963,8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47 963,8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48 152,5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20 489,5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26 921,5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28 212,4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31 656,0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31 656,0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33 890,1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33 890,1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86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10 503,2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3 243,4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9 883,4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16 020,6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16 020,6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15 949,7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15 949,7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13 896,2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13 896,2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155,2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249,9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247,2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259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42 215,8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35 564,2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36 550,2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8 271,6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438,2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8FF5AC6-5938-43E0-AE37-C5AE4F1FADD6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1"/>
            <a:ext cx="8358246" cy="7143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показатели социально-экономического развития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70296672"/>
              </p:ext>
            </p:extLst>
          </p:nvPr>
        </p:nvGraphicFramePr>
        <p:xfrm>
          <a:off x="304800" y="987734"/>
          <a:ext cx="8559801" cy="547650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accent4">
                      <a:lumMod val="25000"/>
                    </a:schemeClr>
                  </a:innerShdw>
                  <a:reflection endPos="10000" dist="38100" dir="5400000" sy="-100000" algn="bl" rotWithShape="0"/>
                </a:effectLst>
                <a:tableStyleId>{5C22544A-7EE6-4342-B048-85BDC9FD1C3A}</a:tableStyleId>
              </a:tblPr>
              <a:tblGrid>
                <a:gridCol w="1834243"/>
                <a:gridCol w="705478"/>
                <a:gridCol w="634930"/>
                <a:gridCol w="564382"/>
                <a:gridCol w="564382"/>
                <a:gridCol w="699311"/>
                <a:gridCol w="705536"/>
                <a:gridCol w="705536"/>
                <a:gridCol w="776089"/>
                <a:gridCol w="684957"/>
                <a:gridCol w="684957"/>
              </a:tblGrid>
              <a:tr h="298126"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Единица измерения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marL="0" algn="ctr" defTabSz="914400" rtl="0" eaLnBrk="1" fontAlgn="t" latinLnBrk="0" hangingPunct="1"/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2016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2017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2018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4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latin typeface="Times New Roman"/>
                        </a:rPr>
                        <a:t>Расходы бюджета муниципального образования - всего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87 543,1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79 930,7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84 238,2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51 463,1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52 854,1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53 076,5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5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в том числе по направлениям: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46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17 396,5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17 952,1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20 194,2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16 651,7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16 651,7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19 206,4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19 206,4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20 374,4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20 374,4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5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206,3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3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6 075,7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409,1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3 829,3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2 842,7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8 207,3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3 300,6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3 300,6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3 616,8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3 616,8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3 390,6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3 390,6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2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5 563,2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5 683,1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2 691,3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1 626,6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1 626,6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1 813,6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1 813,6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1 635,6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1 635,6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6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5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13 336,2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13 767,7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14 809,0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11 565,8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11 565,8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10 973,4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10 973,4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10 665,3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10 665,3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7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3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5 949,4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8 924,0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15 804,7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6 645,5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6 645,5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6 261,3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6 261,3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5 815,5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5 815,5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34 670,1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29 726,6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21 477,6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10 812,8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10 812,8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10 294,3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10 294,3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10 508,7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10 508,7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Дефицит(-), профицит(+) бюджета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671,8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967,7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8EB65E9-6D5F-4168-B8EB-F957475A944E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34442" cy="1139825"/>
          </a:xfrm>
          <a:effectLst>
            <a:outerShdw blurRad="50800" dist="50800" dir="5400000" algn="ctr" rotWithShape="0">
              <a:schemeClr val="accent4">
                <a:lumMod val="25000"/>
                <a:alpha val="6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бюджета сельского поселения Локосово по доходам на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годов, тыс. рублей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41622440"/>
              </p:ext>
            </p:extLst>
          </p:nvPr>
        </p:nvGraphicFramePr>
        <p:xfrm>
          <a:off x="228600" y="1285860"/>
          <a:ext cx="8610600" cy="507210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  <a:reflection stA="58000" endPos="8000" dist="25400" dir="5400000" sy="-100000" algn="bl" rotWithShape="0"/>
                </a:effectLst>
              </a:tblPr>
              <a:tblGrid>
                <a:gridCol w="1828800"/>
                <a:gridCol w="1600200"/>
                <a:gridCol w="1736725"/>
                <a:gridCol w="1722438"/>
                <a:gridCol w="1722437"/>
              </a:tblGrid>
              <a:tr h="6915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 факт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79 258,9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3 855,7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1 223,7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74 179,5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43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 оценка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80 366,7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4 336,8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75 942,8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61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4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51 463,1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4 768,8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46 632,8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452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61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2020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52 854,1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4 828,8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47 963,8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8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66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53 076,5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4 862,5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48 152,5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2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90,7%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458200" y="6477000"/>
            <a:ext cx="381000" cy="380999"/>
          </a:xfrm>
        </p:spPr>
        <p:txBody>
          <a:bodyPr/>
          <a:lstStyle/>
          <a:p>
            <a:pPr>
              <a:defRPr/>
            </a:pPr>
            <a:fld id="{BE8EE608-95B6-45D9-B3E5-795F7270DCF6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20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064049482"/>
              </p:ext>
            </p:extLst>
          </p:nvPr>
        </p:nvGraphicFramePr>
        <p:xfrm>
          <a:off x="142844" y="857232"/>
          <a:ext cx="8858312" cy="57150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357323"/>
                <a:gridCol w="4929222"/>
                <a:gridCol w="928694"/>
                <a:gridCol w="780763"/>
                <a:gridCol w="862310"/>
              </a:tblGrid>
              <a:tr h="210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56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2019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2020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4 830,3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4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890,3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</a:t>
                      </a:r>
                      <a:r>
                        <a:rPr lang="ru-RU" sz="1000" b="1" i="0" u="none" strike="noStrike" dirty="0">
                          <a:latin typeface="Times New Roman"/>
                        </a:rPr>
                        <a:t>4 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924,0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9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4 768,8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4 828,8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4 862,5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1 03 00000 00 0000 000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26282F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1 800,2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1 800,2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1 800,2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1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594,1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594,1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1 03 02240 01 0000 110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18,0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1 03 02250 01 0000 110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1 188,1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1 188,1,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1 188,1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4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2 968,6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3 028,6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3 062,3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1 01 02000 01 0000 110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2 297,1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2 301,4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2 305,8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1 01 02010 01 0000 110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2 282,1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2 286,4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2 290,8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72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статьёй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2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1 01 02030 01 0000 110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физическими лицами в соответствии со статьёй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305800" y="6477000"/>
            <a:ext cx="762000" cy="304800"/>
          </a:xfrm>
        </p:spPr>
        <p:txBody>
          <a:bodyPr/>
          <a:lstStyle/>
          <a:p>
            <a:pPr>
              <a:defRPr/>
            </a:pPr>
            <a:fld id="{2DF3ECCA-AD86-4AA2-8DCD-9FF8400878CD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01122" cy="9858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2019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2020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421981955"/>
              </p:ext>
            </p:extLst>
          </p:nvPr>
        </p:nvGraphicFramePr>
        <p:xfrm>
          <a:off x="228601" y="1447800"/>
          <a:ext cx="8658225" cy="462440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91000"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905000"/>
                <a:gridCol w="4267199"/>
                <a:gridCol w="838200"/>
                <a:gridCol w="869951"/>
                <a:gridCol w="777875"/>
              </a:tblGrid>
              <a:tr h="3086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5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651,5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707,2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736,5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2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1 06 01000 00 0000 110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586,3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615,6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7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1 06 01030 10 0000 110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586,3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615,6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1 06 06000 00 0000 110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120,1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120,9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1 06 06033 10 0000 110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90,9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90,9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90,8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2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1 06 06043 10 0000 110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9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1 08 04020 01 0000 110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1 13 02995 10 0000 130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Прочие доходы от компенсации затрат бюджетов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610600" y="6532563"/>
            <a:ext cx="381000" cy="304800"/>
          </a:xfrm>
        </p:spPr>
        <p:txBody>
          <a:bodyPr/>
          <a:lstStyle/>
          <a:p>
            <a:pPr>
              <a:defRPr/>
            </a:pPr>
            <a:fld id="{8D348EFF-95DB-42A6-8676-AC97FA6A7583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2tgp_business_blue">
  <a:themeElements>
    <a:clrScheme name="041tgp_figure_blue 1">
      <a:dk1>
        <a:srgbClr val="000066"/>
      </a:dk1>
      <a:lt1>
        <a:srgbClr val="FFFFFF"/>
      </a:lt1>
      <a:dk2>
        <a:srgbClr val="175B5B"/>
      </a:dk2>
      <a:lt2>
        <a:srgbClr val="DDDDDD"/>
      </a:lt2>
      <a:accent1>
        <a:srgbClr val="CBB61D"/>
      </a:accent1>
      <a:accent2>
        <a:srgbClr val="6CA5D8"/>
      </a:accent2>
      <a:accent3>
        <a:srgbClr val="FFFFFF"/>
      </a:accent3>
      <a:accent4>
        <a:srgbClr val="000056"/>
      </a:accent4>
      <a:accent5>
        <a:srgbClr val="E2D7AB"/>
      </a:accent5>
      <a:accent6>
        <a:srgbClr val="6195C4"/>
      </a:accent6>
      <a:hlink>
        <a:srgbClr val="5D4BC7"/>
      </a:hlink>
      <a:folHlink>
        <a:srgbClr val="878FA5"/>
      </a:folHlink>
    </a:clrScheme>
    <a:fontScheme name="041tgp_figure_blu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tgp_figure_blue 1">
        <a:dk1>
          <a:srgbClr val="000066"/>
        </a:dk1>
        <a:lt1>
          <a:srgbClr val="FFFFFF"/>
        </a:lt1>
        <a:dk2>
          <a:srgbClr val="175B5B"/>
        </a:dk2>
        <a:lt2>
          <a:srgbClr val="DDDDDD"/>
        </a:lt2>
        <a:accent1>
          <a:srgbClr val="CBB61D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E2D7AB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3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14707</TotalTime>
  <Words>3049</Words>
  <Application>Microsoft Office PowerPoint</Application>
  <PresentationFormat>Экран (4:3)</PresentationFormat>
  <Paragraphs>943</Paragraphs>
  <Slides>21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042tgp_business_blue</vt:lpstr>
      <vt:lpstr>Image</vt:lpstr>
      <vt:lpstr> Бюджет для граждан к решению о бюджете сельского поселения Локосово  на 2019 год и на плановый период  2020 и 2021 годов</vt:lpstr>
      <vt:lpstr>Бюджет для граждан</vt:lpstr>
      <vt:lpstr>  Основные характеристики решения о бюджете сельского поселения Локосово на 2019 год и плановый период 2020 и 2021 годов (тыс. рублей)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характеристики бюджета сельского поселения Локосово по доходам на 2019 год и на плановый период  2020 и 2021 годов, тыс. рублей </vt:lpstr>
      <vt:lpstr>Сведения о доходах  бюджета сельского поселения Локосово на 2019 год  и на плановый период 2020 и 2021 годов (тыс.руб.)</vt:lpstr>
      <vt:lpstr>Сведения о доходах  бюджета сельского поселения Локосово на 2019 год  и на плановый период 2020 и 2021 годов (тыс.руб.)</vt:lpstr>
      <vt:lpstr>Сведения о доходах  бюджета сельского поселения Локосово на 2019 год  и на плановый период 2020 и 2021 годов (тыс.руб.)</vt:lpstr>
      <vt:lpstr>Сведения о доходах  бюджета сельского поселения Локосово на 2019 год  и на плановый период 2020 и 2021 годов (тыс.руб.)</vt:lpstr>
      <vt:lpstr>   Структура доходной части бюджета сельского поселения Локосово на 2019 год и на плановый период 2020 и 2021 годов  </vt:lpstr>
      <vt:lpstr>Верхний предел муниципального долга   МО сельское поселение Локосово</vt:lpstr>
      <vt:lpstr>Распределение расходов бюджета сельского поселения Локосово по разделам классификации расходов на 2019 год и на плановый период 2020 и 2021 годов (тыс. руб.)</vt:lpstr>
      <vt:lpstr>Функциональная структура расходов бюджета сельского поселения Локосово на  2019 год</vt:lpstr>
      <vt:lpstr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2019 год и на плановый период 2020 и 2021 годов , тыс. рублей</vt:lpstr>
      <vt:lpstr>Объем межбюджетных трансфертов, получаемых из других бюджетов в бюджет сельского поселения Локосово на 2019 год и на плановый период 2020 и 2021 годов, тыс. рублей</vt:lpstr>
      <vt:lpstr>Объем межбюджетных трансфертов, предоставляемых бюджету муниципального образования Сургутский район из бюджета сельского поселения Локосово на 2019 год и на плановый период 2020 и 2021 годов, тыс. рублей</vt:lpstr>
      <vt:lpstr>Слайд 19</vt:lpstr>
      <vt:lpstr>Слайд 20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739-147 - приёмная  8(3462) 739-147 - факс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1sm</cp:lastModifiedBy>
  <cp:revision>718</cp:revision>
  <cp:lastPrinted>2016-11-02T09:52:00Z</cp:lastPrinted>
  <dcterms:created xsi:type="dcterms:W3CDTF">1601-01-01T00:00:00Z</dcterms:created>
  <dcterms:modified xsi:type="dcterms:W3CDTF">2020-05-29T06:12:22Z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