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rts/colors1.xml" ContentType="application/vnd.ms-office.chartcolorstyle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5051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3" r:id="rId3"/>
    <p:sldId id="375" r:id="rId4"/>
    <p:sldId id="314" r:id="rId5"/>
    <p:sldId id="316" r:id="rId6"/>
    <p:sldId id="317" r:id="rId7"/>
    <p:sldId id="318" r:id="rId8"/>
    <p:sldId id="309" r:id="rId9"/>
    <p:sldId id="310" r:id="rId10"/>
    <p:sldId id="311" r:id="rId11"/>
    <p:sldId id="374" r:id="rId12"/>
    <p:sldId id="313" r:id="rId13"/>
    <p:sldId id="346" r:id="rId14"/>
    <p:sldId id="321" r:id="rId15"/>
    <p:sldId id="348" r:id="rId16"/>
    <p:sldId id="381" r:id="rId17"/>
    <p:sldId id="379" r:id="rId18"/>
    <p:sldId id="380" r:id="rId19"/>
    <p:sldId id="376" r:id="rId20"/>
    <p:sldId id="378" r:id="rId21"/>
    <p:sldId id="373" r:id="rId22"/>
  </p:sldIdLst>
  <p:sldSz cx="9144000" cy="6858000" type="screen4x3"/>
  <p:notesSz cx="6797675" cy="992822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>
          <p15:clr>
            <a:srgbClr val="A4A3A4"/>
          </p15:clr>
        </p15:guide>
        <p15:guide id="4" pos="29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3366CC"/>
    <a:srgbClr val="003399"/>
    <a:srgbClr val="0066FF"/>
    <a:srgbClr val="3333CC"/>
    <a:srgbClr val="000099"/>
    <a:srgbClr val="3333FF"/>
    <a:srgbClr val="0000FF"/>
    <a:srgbClr val="FF6600"/>
    <a:srgbClr val="0099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80" autoAdjust="0"/>
  </p:normalViewPr>
  <p:slideViewPr>
    <p:cSldViewPr>
      <p:cViewPr varScale="1">
        <p:scale>
          <a:sx n="116" d="100"/>
          <a:sy n="116" d="100"/>
        </p:scale>
        <p:origin x="-2226" y="-144"/>
      </p:cViewPr>
      <p:guideLst>
        <p:guide orient="horz" pos="2160"/>
        <p:guide orient="horz" pos="2260"/>
        <p:guide pos="2880"/>
        <p:guide pos="2980"/>
      </p:guideLst>
    </p:cSldViewPr>
  </p:slideViewPr>
  <p:outlineViewPr>
    <p:cViewPr>
      <p:scale>
        <a:sx n="33" d="100"/>
        <a:sy n="33" d="100"/>
      </p:scale>
      <p:origin x="270" y="14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3221" y="8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sideWall>
      <c:spPr>
        <a:noFill/>
        <a:ln>
          <a:noFill/>
        </a:ln>
        <a:effectLst>
          <a:softEdge rad="88900"/>
        </a:effectLst>
      </c:spPr>
    </c:sideWall>
    <c:backWall>
      <c:spPr>
        <a:noFill/>
        <a:ln>
          <a:noFill/>
        </a:ln>
        <a:effectLst>
          <a:softEdge rad="88900"/>
        </a:effectLst>
      </c:spPr>
    </c:backWall>
    <c:plotArea>
      <c:layout>
        <c:manualLayout>
          <c:layoutTarget val="inner"/>
          <c:xMode val="edge"/>
          <c:yMode val="edge"/>
          <c:x val="7.8191154177484692E-3"/>
          <c:y val="1.3097871081017443E-2"/>
          <c:w val="0.96195830019289963"/>
          <c:h val="0.8547919674602995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FF9966"/>
            </a:solidFill>
            <a:ln>
              <a:noFill/>
            </a:ln>
            <a:effectLst>
              <a:glow rad="127000">
                <a:schemeClr val="accent4">
                  <a:lumMod val="50000"/>
                  <a:alpha val="7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Pt>
            <c:idx val="2"/>
            <c:spPr>
              <a:solidFill>
                <a:srgbClr val="FF9966"/>
              </a:solidFill>
              <a:ln>
                <a:noFill/>
              </a:ln>
              <a:effectLst>
                <a:glow rad="127000">
                  <a:schemeClr val="accent4">
                    <a:lumMod val="50000"/>
                    <a:alpha val="77000"/>
                  </a:schemeClr>
                </a:glow>
                <a:softEdge rad="0"/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c:spPr>
          </c:dPt>
          <c:dLbls>
            <c:dLbl>
              <c:idx val="0"/>
              <c:layout>
                <c:manualLayout>
                  <c:x val="1.5007396072898692E-2"/>
                  <c:y val="-3.0371590949994611E-2"/>
                </c:manualLayout>
              </c:layout>
              <c:showVal val="1"/>
            </c:dLbl>
            <c:dLbl>
              <c:idx val="1"/>
              <c:layout>
                <c:manualLayout>
                  <c:x val="2.7101340655820683E-3"/>
                  <c:y val="-2.5396647642511212E-2"/>
                </c:manualLayout>
              </c:layout>
              <c:showVal val="1"/>
            </c:dLbl>
            <c:dLbl>
              <c:idx val="2"/>
              <c:layout>
                <c:manualLayout>
                  <c:x val="1.6029031708798137E-2"/>
                  <c:y val="-2.0108745645574851E-2"/>
                </c:manualLayout>
              </c:layout>
              <c:showVal val="1"/>
            </c:dLbl>
            <c:spPr>
              <a:noFill/>
              <a:ln>
                <a:noFill/>
              </a:ln>
              <a:effectLst>
                <a:glow rad="266700">
                  <a:schemeClr val="accent4">
                    <a:lumMod val="75000"/>
                    <a:alpha val="40000"/>
                  </a:schemeClr>
                </a:glow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</c:spPr>
            <c:txPr>
              <a:bodyPr rot="0" spcFirstLastPara="1" vertOverflow="overflow" horzOverflow="overflow" vert="horz" wrap="square" lIns="38100" tIns="19050" rIns="38100" bIns="19050" anchor="ctr" anchorCtr="1">
                <a:noAutofit/>
              </a:bodyPr>
              <a:lstStyle/>
              <a:p>
                <a:pPr>
                  <a:defRPr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0.0%</c:formatCode>
                <c:ptCount val="3"/>
                <c:pt idx="0">
                  <c:v>8.4000000000000005E-2</c:v>
                </c:pt>
                <c:pt idx="1">
                  <c:v>7.8E-2</c:v>
                </c:pt>
                <c:pt idx="2">
                  <c:v>9.6000000000000002E-2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3366CC"/>
            </a:solidFill>
            <a:ln>
              <a:noFill/>
            </a:ln>
            <a:effectLst>
              <a:glow rad="127000">
                <a:schemeClr val="accent4">
                  <a:lumMod val="50000"/>
                  <a:alpha val="67000"/>
                </a:schemeClr>
              </a:glow>
            </a:effectLst>
            <a:scene3d>
              <a:camera prst="orthographicFront"/>
              <a:lightRig rig="threePt" dir="t"/>
            </a:scene3d>
            <a:sp3d>
              <a:bevelT prst="angle"/>
            </a:sp3d>
          </c:spPr>
          <c:dLbls>
            <c:dLbl>
              <c:idx val="0"/>
              <c:layout>
                <c:manualLayout>
                  <c:x val="1.6028916969845226E-2"/>
                  <c:y val="-3.8094971463766975E-2"/>
                </c:manualLayout>
              </c:layout>
              <c:showVal val="1"/>
            </c:dLbl>
            <c:dLbl>
              <c:idx val="1"/>
              <c:layout>
                <c:manualLayout>
                  <c:x val="5.8287388031992892E-3"/>
                  <c:y val="-5.5872624813525146E-2"/>
                </c:manualLayout>
              </c:layout>
              <c:showVal val="1"/>
            </c:dLbl>
            <c:dLbl>
              <c:idx val="2"/>
              <c:layout>
                <c:manualLayout>
                  <c:x val="7.2859235039991685E-3"/>
                  <c:y val="-4.063463622801821E-2"/>
                </c:manualLayout>
              </c:layout>
              <c:showVal val="1"/>
            </c:dLbl>
            <c:spPr>
              <a:noFill/>
              <a:ln>
                <a:noFill/>
              </a:ln>
              <a:effectLst>
                <a:glow rad="127000">
                  <a:schemeClr val="accent1">
                    <a:alpha val="55000"/>
                  </a:schemeClr>
                </a:glow>
                <a:outerShdw blurRad="50800" dist="50800" dir="5400000" algn="ctr" rotWithShape="0">
                  <a:schemeClr val="accent4">
                    <a:lumMod val="25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0.0%</c:formatCode>
                <c:ptCount val="3"/>
                <c:pt idx="0">
                  <c:v>4.0000000000000001E-3</c:v>
                </c:pt>
                <c:pt idx="1">
                  <c:v>4.0000000000000001E-3</c:v>
                </c:pt>
                <c:pt idx="2">
                  <c:v>5.0000000000000001E-3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CC99FF"/>
            </a:solidFill>
            <a:ln>
              <a:noFill/>
            </a:ln>
            <a:effectLst>
              <a:glow rad="127000">
                <a:schemeClr val="accent4">
                  <a:lumMod val="50000"/>
                  <a:alpha val="81000"/>
                </a:schemeClr>
              </a:glow>
              <a:softEdge rad="0"/>
            </a:effectLst>
            <a:scene3d>
              <a:camera prst="orthographicFront"/>
              <a:lightRig rig="threePt" dir="t"/>
            </a:scene3d>
            <a:sp3d>
              <a:bevelT prst="angle"/>
              <a:bevelB prst="angle"/>
            </a:sp3d>
          </c:spPr>
          <c:dLbls>
            <c:dLbl>
              <c:idx val="0"/>
              <c:layout>
                <c:manualLayout>
                  <c:x val="9.485148197938784E-3"/>
                  <c:y val="-6.2188075371175724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8.1301346478031746E-3"/>
                  <c:y val="-3.7313432835821198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-5.4200542005420124E-3"/>
                  <c:y val="-9.9501508206997873E-3"/>
                </c:manualLayout>
              </c:layout>
              <c:spPr>
                <a:noFill/>
                <a:ln>
                  <a:noFill/>
                </a:ln>
                <a:effectLst>
                  <a:glow rad="342900">
                    <a:schemeClr val="accent1">
                      <a:alpha val="40000"/>
                    </a:schemeClr>
                  </a:glow>
                  <a:outerShdw blurRad="50800" dist="50800" dir="5400000" algn="ctr" rotWithShape="0">
                    <a:schemeClr val="accent4">
                      <a:lumMod val="50000"/>
                    </a:scheme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0">
                  <a:noAutofit/>
                </a:bodyPr>
                <a:lstStyle/>
                <a:p>
                  <a:pPr algn="ctr">
                    <a:defRPr lang="ru-RU" sz="1600" b="0" i="0" u="none" strike="noStrike" kern="1200" baseline="0">
                      <a:ln>
                        <a:solidFill>
                          <a:schemeClr val="tx1"/>
                        </a:solidFill>
                      </a:ln>
                      <a:solidFill>
                        <a:schemeClr val="lt1"/>
                      </a:solidFill>
                      <a:latin typeface="Times New Roman" panose="02020603050405020304" pitchFamily="18" charset="0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</c:dLbl>
            <c:spPr>
              <a:noFill/>
              <a:ln>
                <a:noFill/>
              </a:ln>
              <a:effectLst>
                <a:glow rad="342900">
                  <a:schemeClr val="accent1">
                    <a:alpha val="40000"/>
                  </a:schemeClr>
                </a:glow>
                <a:outerShdw blurRad="50800" dist="50800" dir="5400000" algn="ctr" rotWithShape="0">
                  <a:schemeClr val="accent4">
                    <a:lumMod val="50000"/>
                  </a:scheme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ru-RU" sz="1600" b="0" i="0" u="none" strike="noStrike" kern="1200" baseline="0">
                    <a:ln>
                      <a:solidFill>
                        <a:schemeClr val="tx1"/>
                      </a:solidFill>
                    </a:ln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0.91200000000000003</c:v>
                </c:pt>
                <c:pt idx="1">
                  <c:v>0.91800000000000004</c:v>
                </c:pt>
                <c:pt idx="2">
                  <c:v>0.89900000000000002</c:v>
                </c:pt>
              </c:numCache>
            </c:numRef>
          </c:val>
        </c:ser>
        <c:gapWidth val="80"/>
        <c:shape val="cylinder"/>
        <c:axId val="99030144"/>
        <c:axId val="99031680"/>
        <c:axId val="0"/>
      </c:bar3DChart>
      <c:catAx>
        <c:axId val="99030144"/>
        <c:scaling>
          <c:orientation val="minMax"/>
        </c:scaling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spc="120" normalizeH="0" baseline="0">
                <a:ln>
                  <a:solidFill>
                    <a:schemeClr val="tx1">
                      <a:alpha val="91000"/>
                    </a:schemeClr>
                  </a:solidFill>
                  <a:round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99031680"/>
        <c:crosses val="autoZero"/>
        <c:auto val="1"/>
        <c:lblAlgn val="ctr"/>
        <c:lblOffset val="100"/>
      </c:catAx>
      <c:valAx>
        <c:axId val="99031680"/>
        <c:scaling>
          <c:orientation val="minMax"/>
          <c:max val="1"/>
        </c:scaling>
        <c:delete val="1"/>
        <c:axPos val="l"/>
        <c:numFmt formatCode="0.0%" sourceLinked="0"/>
        <c:majorTickMark val="none"/>
        <c:tickLblPos val="none"/>
        <c:crossAx val="9903014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6.2593152418447734E-2"/>
          <c:y val="0.8923183861644477"/>
          <c:w val="0.89999997741011795"/>
          <c:h val="6.7491400746003433E-2"/>
        </c:manualLayout>
      </c:layout>
      <c:spPr>
        <a:noFill/>
        <a:ln>
          <a:noFill/>
        </a:ln>
        <a:effectLst>
          <a:glow rad="393700">
            <a:schemeClr val="accent1">
              <a:alpha val="51000"/>
            </a:schemeClr>
          </a:glow>
          <a:outerShdw blurRad="50800" dist="50800" dir="2580000" algn="ctr" rotWithShape="0">
            <a:schemeClr val="accent4">
              <a:lumMod val="10000"/>
            </a:schemeClr>
          </a:outerShdw>
        </a:effec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noFill/>
    <a:ln>
      <a:noFill/>
    </a:ln>
    <a:effectLst>
      <a:glow rad="114300">
        <a:schemeClr val="accent1">
          <a:alpha val="96000"/>
        </a:schemeClr>
      </a:glow>
      <a:softEdge rad="50800"/>
    </a:effectLst>
  </c:spPr>
  <c:txPr>
    <a:bodyPr/>
    <a:lstStyle/>
    <a:p>
      <a:pPr>
        <a:defRPr>
          <a:ln>
            <a:noFill/>
          </a:ln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6"/>
  <c:chart>
    <c:autoTitleDeleted val="1"/>
    <c:plotArea>
      <c:layout>
        <c:manualLayout>
          <c:layoutTarget val="inner"/>
          <c:xMode val="edge"/>
          <c:yMode val="edge"/>
          <c:x val="0.28834793807217446"/>
          <c:y val="0.1153539661708947"/>
          <c:w val="1"/>
          <c:h val="0.6614173228346454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-8.4142451351821523E-2"/>
                  <c:y val="-2.550543161271508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 </a:t>
                    </a:r>
                    <a:r>
                      <a:rPr lang="ru-RU" dirty="0" smtClean="0"/>
                      <a:t>24,4%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</c:dLbl>
            <c:dLbl>
              <c:idx val="1"/>
              <c:layout>
                <c:manualLayout>
                  <c:x val="4.3668683908336274E-2"/>
                  <c:y val="-1.5096602508019832E-2"/>
                </c:manualLayout>
              </c:layout>
              <c:numFmt formatCode="0.0%" sourceLinked="0"/>
              <c:spPr/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showVal val="1"/>
              <c:showCatName val="1"/>
              <c:separator> </c:separator>
            </c:dLbl>
            <c:dLbl>
              <c:idx val="2"/>
              <c:layout>
                <c:manualLayout>
                  <c:x val="9.3332680086228512E-2"/>
                  <c:y val="-0.2610708296879581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/>
                      <a:t>Национальная безопасность и правоохр. деятельность 0,5%</a:t>
                    </a:r>
                  </a:p>
                </c:rich>
              </c:tx>
              <c:numFmt formatCode="0.0%" sourceLinked="0"/>
              <c:spPr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0.11332192483925466"/>
                  <c:y val="2.012886410032078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Национальная экономика </a:t>
                    </a:r>
                    <a:r>
                      <a:rPr lang="en-US" baseline="0" dirty="0" smtClean="0"/>
                      <a:t>5%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4.7347073165070613E-2"/>
                  <c:y val="5.2471201516477106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0.11773202566365965"/>
                  <c:y val="0.10149023038786818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Образование </a:t>
                    </a:r>
                    <a:r>
                      <a:rPr lang="en-US" baseline="0" dirty="0" smtClean="0"/>
                      <a:t>0</a:t>
                    </a:r>
                    <a:r>
                      <a:rPr lang="ru-RU" baseline="0" dirty="0" smtClean="0"/>
                      <a:t>,2</a:t>
                    </a:r>
                    <a:r>
                      <a:rPr lang="en-US" baseline="0" dirty="0" smtClean="0"/>
                      <a:t>%</a:t>
                    </a:r>
                  </a:p>
                </c:rich>
              </c:tx>
              <c:dLblPos val="bestFit"/>
              <c:showVal val="1"/>
              <c:separator> 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0.18393110236220642"/>
                  <c:y val="0.1509129848352313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0.2592561530018504"/>
                  <c:y val="7.02493438320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 </a:t>
                    </a:r>
                    <a:r>
                      <a:rPr lang="ru-RU" dirty="0" smtClean="0"/>
                      <a:t>0,5%</a:t>
                    </a:r>
                    <a:endParaRPr lang="ru-RU" dirty="0"/>
                  </a:p>
                </c:rich>
              </c:tx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0.11496859904387798"/>
                  <c:y val="-4.5491579177602721E-2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7.7035104986876823E-2"/>
                  <c:y val="-0.22071267133275008"/>
                </c:manualLayout>
              </c:layout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5.8737201242872933E-2"/>
                  <c:y val="0.14251207729468587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6.6853962910931194E-2"/>
                  <c:y val="8.5748697173722868E-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>
                  <c15:layout>
                    <c:manualLayout>
                      <c:w val="0.16247309886715094"/>
                      <c:h val="0.19371980676328501"/>
                    </c:manualLayout>
                  </c15:layout>
                </c:ext>
              </c:extLst>
            </c:dLbl>
            <c:dLbl>
              <c:idx val="12"/>
              <c:layout>
                <c:manualLayout>
                  <c:x val="4.7400611620795625E-2"/>
                  <c:y val="-0.12077294685990372"/>
                </c:manualLayout>
              </c:layout>
              <c:dLblPos val="bestFit"/>
              <c:showVal val="1"/>
              <c:showCatName val="1"/>
              <c:separator> </c:separator>
              <c:extLst>
                <c:ext xmlns:c15="http://schemas.microsoft.com/office/drawing/2012/chart" uri="{CE6537A1-D6FC-4f65-9D91-7224C49458BB}"/>
              </c:extLst>
            </c:dLbl>
            <c:numFmt formatCode="0%" sourceLinked="0"/>
            <c:dLblPos val="outEnd"/>
            <c:showVal val="1"/>
            <c:showCatName val="1"/>
            <c:separator> 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правоохр.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Культура и кинематография</c:v>
                </c:pt>
                <c:pt idx="7">
                  <c:v>Социальная политика</c:v>
                </c:pt>
                <c:pt idx="8">
                  <c:v>Физическая культура и спорт</c:v>
                </c:pt>
                <c:pt idx="9">
                  <c:v>Межбюджетные трансферты</c:v>
                </c:pt>
              </c:strCache>
            </c:strRef>
          </c:cat>
          <c:val>
            <c:numRef>
              <c:f>Лист1!$B$2:$B$11</c:f>
              <c:numCache>
                <c:formatCode>0.00%</c:formatCode>
                <c:ptCount val="10"/>
                <c:pt idx="0">
                  <c:v>0.25929999999999997</c:v>
                </c:pt>
                <c:pt idx="1">
                  <c:v>4.1999999999999997E-3</c:v>
                </c:pt>
                <c:pt idx="2">
                  <c:v>3.7000000000000002E-3</c:v>
                </c:pt>
                <c:pt idx="3">
                  <c:v>6.3899999999999998E-2</c:v>
                </c:pt>
                <c:pt idx="4">
                  <c:v>3.2000000000000001E-2</c:v>
                </c:pt>
                <c:pt idx="5">
                  <c:v>2.3999999999999998E-3</c:v>
                </c:pt>
                <c:pt idx="6">
                  <c:v>0.1905</c:v>
                </c:pt>
                <c:pt idx="7">
                  <c:v>5.5999999999999999E-3</c:v>
                </c:pt>
                <c:pt idx="8">
                  <c:v>0.32969999999999999</c:v>
                </c:pt>
                <c:pt idx="9">
                  <c:v>0.1087</c:v>
                </c:pt>
              </c:numCache>
            </c:numRef>
          </c:val>
        </c:ser>
        <c:firstSliceAng val="0"/>
      </c:pieChart>
    </c:plotArea>
    <c:plotVisOnly val="1"/>
    <c:dispBlanksAs val="zero"/>
  </c:chart>
  <c:txPr>
    <a:bodyPr/>
    <a:lstStyle/>
    <a:p>
      <a:pPr>
        <a:defRPr sz="16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0.10989695732477886"/>
          <c:y val="3.565636599859219E-2"/>
          <c:w val="0.88128621075143143"/>
          <c:h val="0.83357474444554069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из районного фонда финансовой поддержки поселений</c:v>
                </c:pt>
              </c:strCache>
            </c:strRef>
          </c:tx>
          <c:dLbls>
            <c:dLbl>
              <c:idx val="0"/>
              <c:layout>
                <c:manualLayout>
                  <c:x val="-2.3148148148148147E-2"/>
                  <c:y val="-3.1589341872128814E-2"/>
                </c:manualLayout>
              </c:layout>
              <c:showVal val="1"/>
            </c:dLbl>
            <c:dLbl>
              <c:idx val="1"/>
              <c:layout>
                <c:manualLayout>
                  <c:x val="1.2345679012345723E-2"/>
                  <c:y val="-3.9486677340160842E-2"/>
                </c:manualLayout>
              </c:layout>
              <c:showVal val="1"/>
            </c:dLbl>
            <c:dLbl>
              <c:idx val="2"/>
              <c:layout>
                <c:manualLayout>
                  <c:x val="-3.0864197530864335E-3"/>
                  <c:y val="-4.4751567652182314E-2"/>
                </c:manualLayout>
              </c:layout>
              <c:showVal val="1"/>
            </c:dLbl>
            <c:delete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14940.4</c:v>
                </c:pt>
                <c:pt idx="1">
                  <c:v>14483.9</c:v>
                </c:pt>
                <c:pt idx="2">
                  <c:v>14474.2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Иные виды межбюджетных трансфертов</c:v>
                </c:pt>
              </c:strCache>
            </c:strRef>
          </c:tx>
          <c:dLbls>
            <c:dLbl>
              <c:idx val="0"/>
              <c:layout>
                <c:manualLayout>
                  <c:x val="-1.5432098765432169E-3"/>
                  <c:y val="-2.8956896716117949E-2"/>
                </c:manualLayout>
              </c:layout>
              <c:showVal val="1"/>
            </c:dLbl>
            <c:dLbl>
              <c:idx val="1"/>
              <c:layout>
                <c:manualLayout>
                  <c:x val="3.0864197530864293E-2"/>
                  <c:y val="-5.5281348276224905E-2"/>
                </c:manualLayout>
              </c:layout>
              <c:showVal val="1"/>
            </c:dLbl>
            <c:dLbl>
              <c:idx val="2"/>
              <c:layout>
                <c:manualLayout>
                  <c:x val="7.2530864197530909E-2"/>
                  <c:y val="-6.8443574056278794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44557</c:v>
                </c:pt>
                <c:pt idx="1">
                  <c:v>33862.5</c:v>
                </c:pt>
                <c:pt idx="2">
                  <c:v>22894.1</c:v>
                </c:pt>
              </c:numCache>
            </c:numRef>
          </c:val>
        </c:ser>
        <c:shape val="cylinder"/>
        <c:axId val="131911040"/>
        <c:axId val="131912832"/>
        <c:axId val="130657792"/>
      </c:bar3DChart>
      <c:catAx>
        <c:axId val="131911040"/>
        <c:scaling>
          <c:orientation val="minMax"/>
        </c:scaling>
        <c:axPos val="b"/>
        <c:numFmt formatCode="General" sourceLinked="1"/>
        <c:tickLblPos val="nextTo"/>
        <c:crossAx val="131912832"/>
        <c:crosses val="autoZero"/>
        <c:auto val="1"/>
        <c:lblAlgn val="ctr"/>
        <c:lblOffset val="100"/>
      </c:catAx>
      <c:valAx>
        <c:axId val="131912832"/>
        <c:scaling>
          <c:orientation val="minMax"/>
        </c:scaling>
        <c:axPos val="l"/>
        <c:majorGridlines/>
        <c:numFmt formatCode="#,##0.0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1911040"/>
        <c:crosses val="autoZero"/>
        <c:crossBetween val="between"/>
      </c:valAx>
      <c:serAx>
        <c:axId val="130657792"/>
        <c:scaling>
          <c:orientation val="minMax"/>
        </c:scaling>
        <c:delete val="1"/>
        <c:axPos val="b"/>
        <c:tickLblPos val="none"/>
        <c:crossAx val="131912832"/>
        <c:crosses val="autoZero"/>
      </c:serAx>
    </c:plotArea>
    <c:legend>
      <c:legendPos val="r"/>
      <c:layout>
        <c:manualLayout>
          <c:xMode val="edge"/>
          <c:yMode val="edge"/>
          <c:x val="3.0043136968990011E-2"/>
          <c:y val="0.91700211341817728"/>
          <c:w val="0.946808714882862"/>
          <c:h val="6.8924461675329535E-2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>
                <c:manualLayout>
                  <c:x val="2.1604938271605062E-2"/>
                  <c:y val="-4.0506333727992908E-2"/>
                </c:manualLayout>
              </c:layout>
              <c:showVal val="1"/>
            </c:dLbl>
            <c:dLbl>
              <c:idx val="1"/>
              <c:layout>
                <c:manualLayout>
                  <c:x val="2.9320987654320996E-2"/>
                  <c:y val="-5.2079571935990894E-2"/>
                </c:manualLayout>
              </c:layout>
              <c:showVal val="1"/>
            </c:dLbl>
            <c:dLbl>
              <c:idx val="2"/>
              <c:layout>
                <c:manualLayout>
                  <c:x val="1.5432098765432152E-2"/>
                  <c:y val="-4.9186262383991423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rgbClr val="0033CC"/>
                    </a:solidFill>
                  </a:defRPr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7031.4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131840256"/>
        <c:axId val="131850240"/>
        <c:axId val="130743360"/>
      </c:bar3DChart>
      <c:catAx>
        <c:axId val="131840256"/>
        <c:scaling>
          <c:orientation val="minMax"/>
        </c:scaling>
        <c:axPos val="b"/>
        <c:numFmt formatCode="General" sourceLinked="1"/>
        <c:tickLblPos val="nextTo"/>
        <c:crossAx val="131850240"/>
        <c:crosses val="autoZero"/>
        <c:auto val="1"/>
        <c:lblAlgn val="ctr"/>
        <c:lblOffset val="100"/>
      </c:catAx>
      <c:valAx>
        <c:axId val="131850240"/>
        <c:scaling>
          <c:orientation val="minMax"/>
        </c:scaling>
        <c:axPos val="l"/>
        <c:majorGridlines/>
        <c:numFmt formatCode="#,##0.00" sourceLinked="1"/>
        <c:tickLblPos val="nextTo"/>
        <c:crossAx val="131840256"/>
        <c:crosses val="autoZero"/>
        <c:crossBetween val="between"/>
      </c:valAx>
      <c:serAx>
        <c:axId val="130743360"/>
        <c:scaling>
          <c:orientation val="minMax"/>
        </c:scaling>
        <c:delete val="1"/>
        <c:axPos val="b"/>
        <c:tickLblPos val="none"/>
        <c:crossAx val="131850240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CF1E8D5A-D485-499C-8898-4996F9B23A5A}" type="datetimeFigureOut">
              <a:rPr lang="ru-RU"/>
              <a:pPr>
                <a:defRPr/>
              </a:pPr>
              <a:t>18.05.2023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E45B486-6A5B-4CA7-8AD9-96563D03F6A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106013177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2A10D92-0FCF-494B-B431-F62E9B07A4F3}" type="datetimeFigureOut">
              <a:rPr lang="ru-RU"/>
              <a:pPr>
                <a:defRPr/>
              </a:pPr>
              <a:t>18.05.2023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8813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wrap="square" lIns="91431" tIns="45715" rIns="91431" bIns="4571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016FBEE-EB56-4671-8639-E0E552D2A74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22489620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3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46986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521120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1962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849207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263520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10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39406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11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63940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16FBEE-EB56-4671-8639-E0E552D2A74F}" type="slidenum">
              <a:rPr lang="ru-RU" altLang="ru-RU" smtClean="0"/>
              <a:pPr>
                <a:defRPr/>
              </a:pPr>
              <a:t>12</a:t>
            </a:fld>
            <a:endParaRPr lang="ru-RU" alt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294315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451" y="115888"/>
            <a:ext cx="7056438" cy="609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2016             </a:t>
            </a:r>
            <a:endParaRPr lang="en-US" altLang="ko-KR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3598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</a:rPr>
              <a:t>Департамент образования и молодёжной политики                                                           2016     </a:t>
            </a:r>
            <a:endParaRPr lang="en-US" altLang="ko-KR" dirty="0">
              <a:solidFill>
                <a:srgbClr val="000066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1002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F78776CC-3825-4617-BA24-42D2F9F4A0A0}" type="datetimeFigureOut">
              <a:rPr lang="ru-RU" smtClean="0">
                <a:solidFill>
                  <a:srgbClr val="EEECE1">
                    <a:shade val="90000"/>
                  </a:srgbClr>
                </a:solidFill>
              </a:rPr>
              <a:pPr>
                <a:defRPr/>
              </a:pPr>
              <a:t>18.05.2023</a:t>
            </a:fld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ru-RU" dirty="0">
              <a:solidFill>
                <a:srgbClr val="EEECE1">
                  <a:shade val="90000"/>
                </a:srgbClr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0CB974B-716E-45B7-A931-3AE7D68A9053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77F69E9-B862-4EC9-9048-EFA660FAF6A0}" type="datetimeFigureOut">
              <a:rPr lang="ru-RU" smtClean="0">
                <a:solidFill>
                  <a:srgbClr val="1F497D">
                    <a:shade val="90000"/>
                  </a:srgbClr>
                </a:solidFill>
              </a:rPr>
              <a:pPr>
                <a:defRPr/>
              </a:pPr>
              <a:t>18.05.2023</a:t>
            </a:fld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fld id="{E3BF0420-EE46-4BB9-813B-5E49F9F0DBEA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pPr>
              <a:defRPr/>
            </a:pPr>
            <a:endParaRPr lang="ru-RU" dirty="0">
              <a:solidFill>
                <a:srgbClr val="1F497D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144570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14457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-838200" y="990600"/>
            <a:ext cx="914400" cy="91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5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6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D3B284-37AD-4FB4-AE89-343CE4D32A7F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2144570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7B0BE-7C58-47CB-92F8-52224D7A4A2A}" type="datetime1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18.05.2023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/>
          <a:lstStyle/>
          <a:p>
            <a:fld id="{7550059B-7880-434C-B7AF-FB9C6FE5D10C}" type="slidenum">
              <a:rPr lang="ru-RU" smtClean="0">
                <a:solidFill>
                  <a:srgbClr val="537D0B">
                    <a:lumMod val="50000"/>
                  </a:srgbClr>
                </a:solidFill>
              </a:rPr>
              <a:pPr/>
              <a:t>‹#›</a:t>
            </a:fld>
            <a:endParaRPr lang="ru-RU" dirty="0">
              <a:solidFill>
                <a:srgbClr val="537D0B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171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ltGray">
          <a:xfrm>
            <a:off x="8859840" y="4"/>
            <a:ext cx="284162" cy="618807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0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graphicFrame>
        <p:nvGraphicFramePr>
          <p:cNvPr id="12322" name="Object 34"/>
          <p:cNvGraphicFramePr>
            <a:graphicFrameLocks noChangeAspect="1"/>
          </p:cNvGraphicFramePr>
          <p:nvPr/>
        </p:nvGraphicFramePr>
        <p:xfrm>
          <a:off x="0" y="2"/>
          <a:ext cx="3848100" cy="3797300"/>
        </p:xfrm>
        <a:graphic>
          <a:graphicData uri="http://schemas.openxmlformats.org/presentationml/2006/ole">
            <p:oleObj spid="_x0000_s37981" name="Image" r:id="rId11" imgW="3847619" imgH="3796825" progId="">
              <p:embed/>
            </p:oleObj>
          </a:graphicData>
        </a:graphic>
      </p:graphicFrame>
      <p:sp>
        <p:nvSpPr>
          <p:cNvPr id="1231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815" y="1341440"/>
            <a:ext cx="7138987" cy="4983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текста</a:t>
            </a:r>
          </a:p>
          <a:p>
            <a:pPr lvl="1"/>
            <a:r>
              <a:rPr lang="ru-RU" altLang="ko-KR" smtClean="0"/>
              <a:t>Второй уровень</a:t>
            </a:r>
          </a:p>
          <a:p>
            <a:pPr lvl="2"/>
            <a:r>
              <a:rPr lang="ru-RU" altLang="ko-KR" smtClean="0"/>
              <a:t>Третий уровень</a:t>
            </a:r>
          </a:p>
          <a:p>
            <a:pPr lvl="3"/>
            <a:r>
              <a:rPr lang="ru-RU" altLang="ko-KR" smtClean="0"/>
              <a:t>Четвертый уровень</a:t>
            </a:r>
          </a:p>
          <a:p>
            <a:pPr lvl="4"/>
            <a:r>
              <a:rPr lang="ru-RU" altLang="ko-KR" smtClean="0"/>
              <a:t>Пятый уровень</a:t>
            </a:r>
            <a:endParaRPr lang="en-US" altLang="ko-KR" smtClean="0"/>
          </a:p>
        </p:txBody>
      </p:sp>
      <p:sp>
        <p:nvSpPr>
          <p:cNvPr id="12321" name="Line 33"/>
          <p:cNvSpPr>
            <a:spLocks noChangeShapeType="1"/>
          </p:cNvSpPr>
          <p:nvPr/>
        </p:nvSpPr>
        <p:spPr bwMode="auto">
          <a:xfrm>
            <a:off x="304802" y="6508751"/>
            <a:ext cx="861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6" name="AutoShape 38"/>
          <p:cNvSpPr>
            <a:spLocks noChangeArrowheads="1"/>
          </p:cNvSpPr>
          <p:nvPr/>
        </p:nvSpPr>
        <p:spPr bwMode="ltGray">
          <a:xfrm>
            <a:off x="8461377" y="-6348"/>
            <a:ext cx="539750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dirty="0">
              <a:solidFill>
                <a:srgbClr val="000066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2328" name="AutoShape 40"/>
          <p:cNvSpPr>
            <a:spLocks noChangeArrowheads="1"/>
          </p:cNvSpPr>
          <p:nvPr/>
        </p:nvSpPr>
        <p:spPr bwMode="ltGray">
          <a:xfrm>
            <a:off x="8101015" y="5"/>
            <a:ext cx="574675" cy="835026"/>
          </a:xfrm>
          <a:prstGeom prst="homePlate">
            <a:avLst>
              <a:gd name="adj" fmla="val 25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ko-KR" altLang="en-US">
              <a:solidFill>
                <a:srgbClr val="000066"/>
              </a:solidFill>
              <a:latin typeface="Times New Roman" pitchFamily="18" charset="0"/>
              <a:ea typeface="굴림" pitchFamily="50" charset="-127"/>
              <a:cs typeface="Arial" charset="0"/>
            </a:endParaRPr>
          </a:p>
        </p:txBody>
      </p:sp>
      <p:grpSp>
        <p:nvGrpSpPr>
          <p:cNvPr id="12334" name="Group 46"/>
          <p:cNvGrpSpPr>
            <a:grpSpLocks/>
          </p:cNvGrpSpPr>
          <p:nvPr/>
        </p:nvGrpSpPr>
        <p:grpSpPr bwMode="auto">
          <a:xfrm>
            <a:off x="3851275" y="0"/>
            <a:ext cx="4464050" cy="836613"/>
            <a:chOff x="2381" y="0"/>
            <a:chExt cx="3016" cy="611"/>
          </a:xfrm>
        </p:grpSpPr>
        <p:sp>
          <p:nvSpPr>
            <p:cNvPr id="12323" name="Rectangle 35"/>
            <p:cNvSpPr>
              <a:spLocks noChangeArrowheads="1"/>
            </p:cNvSpPr>
            <p:nvPr userDrawn="1"/>
          </p:nvSpPr>
          <p:spPr bwMode="ltGray">
            <a:xfrm>
              <a:off x="2381" y="2"/>
              <a:ext cx="2843" cy="609"/>
            </a:xfrm>
            <a:prstGeom prst="rect">
              <a:avLst/>
            </a:prstGeom>
            <a:gradFill rotWithShape="1">
              <a:gsLst>
                <a:gs pos="0">
                  <a:schemeClr val="accent2">
                    <a:gamma/>
                    <a:tint val="0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12329" name="AutoShape 41"/>
            <p:cNvSpPr>
              <a:spLocks noChangeArrowheads="1"/>
            </p:cNvSpPr>
            <p:nvPr userDrawn="1"/>
          </p:nvSpPr>
          <p:spPr bwMode="ltGray">
            <a:xfrm>
              <a:off x="5109" y="0"/>
              <a:ext cx="288" cy="610"/>
            </a:xfrm>
            <a:prstGeom prst="homePlate">
              <a:avLst>
                <a:gd name="adj" fmla="val 25000"/>
              </a:avLst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 dirty="0">
                <a:solidFill>
                  <a:srgbClr val="000066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12309" name="Rectangle 21"/>
          <p:cNvSpPr>
            <a:spLocks noGrp="1" noChangeArrowheads="1"/>
          </p:cNvSpPr>
          <p:nvPr>
            <p:ph type="title"/>
          </p:nvPr>
        </p:nvSpPr>
        <p:spPr bwMode="black">
          <a:xfrm>
            <a:off x="1187451" y="115888"/>
            <a:ext cx="7056438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ko-KR" smtClean="0"/>
              <a:t>Образец заголовка</a:t>
            </a:r>
            <a:endParaRPr lang="en-US" altLang="ko-KR" smtClean="0"/>
          </a:p>
        </p:txBody>
      </p:sp>
      <p:sp>
        <p:nvSpPr>
          <p:cNvPr id="12" name="Дата 3"/>
          <p:cNvSpPr>
            <a:spLocks noGrp="1"/>
          </p:cNvSpPr>
          <p:nvPr>
            <p:ph type="dt" sz="half" idx="2"/>
          </p:nvPr>
        </p:nvSpPr>
        <p:spPr>
          <a:xfrm>
            <a:off x="228601" y="6477003"/>
            <a:ext cx="8915400" cy="304800"/>
          </a:xfrm>
          <a:prstGeom prst="rect">
            <a:avLst/>
          </a:prstGeom>
        </p:spPr>
        <p:txBody>
          <a:bodyPr/>
          <a:lstStyle>
            <a:lvl1pPr>
              <a:defRPr sz="902" i="1" spc="225">
                <a:latin typeface="Bookman Old Style" panose="02050604050505020204" pitchFamily="18" charset="0"/>
              </a:defRPr>
            </a:lvl1pPr>
          </a:lstStyle>
          <a:p>
            <a:r>
              <a:rPr lang="ru-RU" altLang="ko-KR" dirty="0" smtClean="0">
                <a:solidFill>
                  <a:srgbClr val="000066"/>
                </a:solidFill>
                <a:cs typeface="Arial" charset="0"/>
              </a:rPr>
              <a:t>Департамент образования и молодёжной политики                          2016     </a:t>
            </a:r>
            <a:endParaRPr lang="en-US" altLang="ko-KR" dirty="0">
              <a:solidFill>
                <a:srgbClr val="000066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305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52" r:id="rId1"/>
    <p:sldLayoutId id="2147485053" r:id="rId2"/>
    <p:sldLayoutId id="2147485474" r:id="rId3"/>
    <p:sldLayoutId id="2147485475" r:id="rId4"/>
    <p:sldLayoutId id="2147485476" r:id="rId5"/>
    <p:sldLayoutId id="2147485477" r:id="rId6"/>
    <p:sldLayoutId id="2147485478" r:id="rId7"/>
    <p:sldLayoutId id="2147485479" r:id="rId8"/>
  </p:sldLayoutIdLst>
  <p:timing>
    <p:tnLst>
      <p:par>
        <p:cTn id="1" dur="indefinite" restart="never" nodeType="tmRoot"/>
      </p:par>
    </p:tnLst>
  </p:timing>
  <p:hf sldNum="0"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5pPr>
      <a:lvl6pPr marL="34354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6pPr>
      <a:lvl7pPr marL="68708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7pPr>
      <a:lvl8pPr marL="103062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8pPr>
      <a:lvl9pPr marL="1374160" algn="ctr" rtl="0" eaLnBrk="1" fontAlgn="base" hangingPunct="1">
        <a:spcBef>
          <a:spcPct val="0"/>
        </a:spcBef>
        <a:spcAft>
          <a:spcPct val="0"/>
        </a:spcAft>
        <a:defRPr sz="2404" b="1">
          <a:solidFill>
            <a:schemeClr val="tx1"/>
          </a:solidFill>
          <a:latin typeface="Verdana" pitchFamily="34" charset="0"/>
        </a:defRPr>
      </a:lvl9pPr>
    </p:titleStyle>
    <p:bodyStyle>
      <a:lvl1pPr marL="257655" indent="-257655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u"/>
        <a:defRPr sz="2104" b="1">
          <a:solidFill>
            <a:schemeClr val="hlink"/>
          </a:solidFill>
          <a:latin typeface="+mn-lt"/>
          <a:ea typeface="+mn-ea"/>
          <a:cs typeface="+mn-cs"/>
        </a:defRPr>
      </a:lvl1pPr>
      <a:lvl2pPr marL="558253" indent="-21471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2pPr>
      <a:lvl3pPr marL="858850" indent="-17177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1803">
          <a:solidFill>
            <a:schemeClr val="tx2"/>
          </a:solidFill>
          <a:latin typeface="+mn-lt"/>
        </a:defRPr>
      </a:lvl3pPr>
      <a:lvl4pPr marL="1202390" indent="-17177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4pPr>
      <a:lvl5pPr marL="154593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5pPr>
      <a:lvl6pPr marL="1889470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6pPr>
      <a:lvl7pPr marL="223301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7pPr>
      <a:lvl8pPr marL="257655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8pPr>
      <a:lvl9pPr marL="2920091" indent="-17177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503">
          <a:solidFill>
            <a:schemeClr val="tx2"/>
          </a:solidFill>
          <a:latin typeface="+mn-lt"/>
        </a:defRPr>
      </a:lvl9pPr>
    </p:bodyStyle>
    <p:otherStyle>
      <a:defPPr>
        <a:defRPr lang="ru-RU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kosovo.ru/deyatelnost/byudzhet-i-finansy.php" TargetMode="External"/><Relationship Id="rId2" Type="http://schemas.openxmlformats.org/officeDocument/2006/relationships/hyperlink" Target="mailto:lokosovoadm@mail.ru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1785926"/>
            <a:ext cx="8501122" cy="4286280"/>
          </a:xfrm>
          <a:effectLst>
            <a:outerShdw blurRad="50800" dist="50800" dir="5400000" algn="ctr" rotWithShape="0">
              <a:schemeClr val="accent4">
                <a:lumMod val="25000"/>
                <a:alpha val="89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4800" dirty="0" smtClean="0">
                <a:ea typeface="Batang" pitchFamily="18" charset="-127"/>
              </a:rPr>
              <a:t> </a:t>
            </a: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Бюджет для граждан к решению о бюджете сельского поселения Локосово </a:t>
            </a:r>
            <a:b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</a:b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на 2021 год и на плановый период </a:t>
            </a:r>
            <a:b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</a:br>
            <a:r>
              <a:rPr lang="ru-RU" sz="4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Batang" pitchFamily="18" charset="-127"/>
              </a:rPr>
              <a:t>2022 и 2023 годов</a:t>
            </a:r>
          </a:p>
        </p:txBody>
      </p:sp>
      <p:pic>
        <p:nvPicPr>
          <p:cNvPr id="106498" name="Picture 2" descr="http://www.lokosovo.ru/source/img/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71934" y="214290"/>
            <a:ext cx="952500" cy="12096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624918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465925638"/>
              </p:ext>
            </p:extLst>
          </p:nvPr>
        </p:nvGraphicFramePr>
        <p:xfrm>
          <a:off x="285720" y="1357298"/>
          <a:ext cx="8629680" cy="47149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43400"/>
                <a:gridCol w="863600"/>
                <a:gridCol w="863600"/>
                <a:gridCol w="863600"/>
              </a:tblGrid>
              <a:tr h="73737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7843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2 00 00000 00 0000 000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59 341,6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48 626,4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37 648,3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 от других бюджетов бюджетной системы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59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341,3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48 626,4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37 648,3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2 02 10000 00 0000 151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Дотации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14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490,4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14 483,9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14 474,2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2 02 15001 10 0000 151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Дотации бюджетам сельских поселений на выравнивание бюджетной обеспеченности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490,4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14 483,9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474,2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2 02 30000 00 0000 151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Субвенции бюджетам бюджетной системы Российской Федерации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294,2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280,0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280,0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2 02 300 24 10 0000 150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Субвенции бюджетам сельских поселений на выполнение передаваемых полномочий субъектов Российской Федерации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416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2 02 35118 10 0000 151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245,4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245,4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245,4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2 02 35930 10 0000 151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 бюджетам сельских поселений на государственную регистрацию актов гражданского состояния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33,5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33,5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763000" y="6475160"/>
            <a:ext cx="381000" cy="382840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z="1400" smtClean="0"/>
              <a:pPr>
                <a:defRPr/>
              </a:pPr>
              <a:t>10</a:t>
            </a:fld>
            <a:endParaRPr lang="ru-RU" alt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642918"/>
            <a:ext cx="8553480" cy="785818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(тыс.руб.)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465925638"/>
              </p:ext>
            </p:extLst>
          </p:nvPr>
        </p:nvGraphicFramePr>
        <p:xfrm>
          <a:off x="142844" y="2071678"/>
          <a:ext cx="8629680" cy="3296971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695480"/>
                <a:gridCol w="4376750"/>
                <a:gridCol w="830250"/>
                <a:gridCol w="863600"/>
                <a:gridCol w="863600"/>
              </a:tblGrid>
              <a:tr h="88025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5631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911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2 02 04000 00 0000 151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44 556,9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33 862,5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22 894,1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152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2 02 49999 10 0000 151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44 475,5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33 781,1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22 812,7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366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2 02 40014 10 0000 151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соответствии с заключенными соглашениями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</a:p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81,4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80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1" i="0" u="none" strike="noStrike" dirty="0">
                          <a:latin typeface="Times New Roman"/>
                        </a:rPr>
                        <a:t>Итого доходов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64 668,3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54 102,7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43 253,7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501090" y="6143644"/>
            <a:ext cx="381000" cy="304800"/>
          </a:xfrm>
        </p:spPr>
        <p:txBody>
          <a:bodyPr/>
          <a:lstStyle/>
          <a:p>
            <a:pPr>
              <a:defRPr/>
            </a:pPr>
            <a:fld id="{C3A9E802-FC2D-4FBC-8667-EF4414A2A472}" type="slidenum">
              <a:rPr lang="ru-RU" altLang="ru-RU" sz="1400" smtClean="0"/>
              <a:pPr>
                <a:defRPr/>
              </a:pPr>
              <a:t>11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558242" cy="98582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Структура доходной части бюджета сельского поселения Локосово на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 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31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3100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</a:t>
            </a: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r>
              <a:rPr lang="ru-RU" sz="3100" dirty="0" smtClean="0">
                <a:solidFill>
                  <a:schemeClr val="hlink"/>
                </a:solidFill>
              </a:rPr>
              <a:t/>
            </a:r>
            <a:br>
              <a:rPr lang="ru-RU" sz="3100" dirty="0" smtClean="0">
                <a:solidFill>
                  <a:schemeClr val="hlink"/>
                </a:solidFill>
              </a:rPr>
            </a:br>
            <a:endParaRPr lang="ru-RU" sz="3100" dirty="0" smtClean="0">
              <a:solidFill>
                <a:schemeClr val="hlin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17" name="Объект 1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668924196"/>
              </p:ext>
            </p:extLst>
          </p:nvPr>
        </p:nvGraphicFramePr>
        <p:xfrm>
          <a:off x="214282" y="1571612"/>
          <a:ext cx="8715436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Ø"/>
              <a:defRPr sz="32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Char char="•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fld id="{E09E3BC7-B993-4393-A31C-30F5AAA7C3CB}" type="slidenum">
              <a:rPr lang="ru-RU" altLang="ru-RU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  <a:defRPr/>
              </a:pPr>
              <a:t>12</a:t>
            </a:fld>
            <a:endParaRPr lang="ru-RU" altLang="ru-RU" sz="14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428604"/>
            <a:ext cx="7072362" cy="857256"/>
          </a:xfrm>
        </p:spPr>
        <p:txBody>
          <a:bodyPr/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Верхний предел муниципального долга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b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</a:t>
            </a:r>
            <a:endParaRPr lang="ru-RU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565626546"/>
              </p:ext>
            </p:extLst>
          </p:nvPr>
        </p:nvGraphicFramePr>
        <p:xfrm>
          <a:off x="1066800" y="1752600"/>
          <a:ext cx="7090719" cy="3219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3429000"/>
                <a:gridCol w="1051560"/>
                <a:gridCol w="1158240"/>
                <a:gridCol w="994719"/>
              </a:tblGrid>
              <a:tr h="12954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Вид долгового обязательства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2021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2022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на 1 января </a:t>
                      </a:r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2023 </a:t>
                      </a:r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года</a:t>
                      </a:r>
                    </a:p>
                  </a:txBody>
                  <a:tcPr marL="9525" marR="9525" marT="9525" marB="0" anchor="ctr"/>
                </a:tc>
              </a:tr>
              <a:tr h="8001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Верхний предел муниципального долга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  <a:tr h="1123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effectLst/>
                          <a:latin typeface="Times New Roman" panose="02020603050405020304" pitchFamily="18" charset="0"/>
                        </a:rPr>
                        <a:t>2.</a:t>
                      </a:r>
                      <a:endParaRPr lang="ru-RU" sz="1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Муниципальные гарантии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0,0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5D285A2A-4D02-4722-AE63-E9D1C0383B82}" type="slidenum">
              <a:rPr lang="ru-RU" altLang="ru-RU" smtClean="0"/>
              <a:pPr>
                <a:defRPr/>
              </a:pPr>
              <a:t>13</a:t>
            </a:fld>
            <a:endParaRPr lang="ru-RU" altLang="ru-RU" dirty="0"/>
          </a:p>
        </p:txBody>
      </p:sp>
    </p:spTree>
    <p:extLst>
      <p:ext uri="{BB962C8B-B14F-4D97-AF65-F5344CB8AC3E}">
        <p14:creationId xmlns="" xmlns:p14="http://schemas.microsoft.com/office/powerpoint/2010/main" val="15996594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20" name="Rectangle 632"/>
          <p:cNvSpPr>
            <a:spLocks noGrp="1" noChangeArrowheads="1"/>
          </p:cNvSpPr>
          <p:nvPr>
            <p:ph type="ctrTitle"/>
          </p:nvPr>
        </p:nvSpPr>
        <p:spPr>
          <a:xfrm>
            <a:off x="152400" y="0"/>
            <a:ext cx="8991600" cy="990600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FF9900"/>
                </a:solidFill>
                <a:latin typeface="+mj-lt"/>
                <a:cs typeface="Times New Roman" pitchFamily="18" charset="0"/>
              </a:rPr>
              <a:t>Распределение расходов бюджета сельского поселения Локосово по разделам классификации расходов на 2021 год и на плановый период 2022 и 2023 годов </a:t>
            </a:r>
            <a:r>
              <a:rPr lang="ru-RU" sz="2000" dirty="0" smtClean="0">
                <a:solidFill>
                  <a:srgbClr val="FF9900"/>
                </a:solidFill>
                <a:latin typeface="+mj-lt"/>
              </a:rPr>
              <a:t>(тыс. руб.)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5321900"/>
              </p:ext>
            </p:extLst>
          </p:nvPr>
        </p:nvGraphicFramePr>
        <p:xfrm>
          <a:off x="228600" y="1214419"/>
          <a:ext cx="8735887" cy="50635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1047"/>
                <a:gridCol w="3951264"/>
                <a:gridCol w="1451192"/>
                <a:gridCol w="1451192"/>
                <a:gridCol w="1451192"/>
              </a:tblGrid>
              <a:tr h="7753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Код </a:t>
                      </a:r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РЗ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Наименование раздела, подраздела функциональной классификации расходов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Проект</a:t>
                      </a: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 2021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Проект </a:t>
                      </a:r>
                      <a:endParaRPr lang="ru-RU" sz="1400" b="1" u="none" strike="noStrike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2022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Проект </a:t>
                      </a:r>
                      <a:endParaRPr lang="ru-RU" sz="1400" b="1" u="none" strike="noStrike" dirty="0" smtClean="0">
                        <a:effectLst/>
                        <a:latin typeface="+mj-lt"/>
                      </a:endParaRPr>
                    </a:p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2023 </a:t>
                      </a:r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Общегосударственные вопросы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16 769,0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18 832,0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19 690,3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оборона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270,4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5168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безопасность и правоохранительная деятельность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240,4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158,6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159,6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Национальная экономика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4 130,3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3 186,1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2 727,9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Жилищно-коммунальное хозяйство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068,4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12 579,2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1 329,1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06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accent4">
                              <a:lumMod val="90000"/>
                              <a:lumOff val="10000"/>
                            </a:schemeClr>
                          </a:solidFill>
                          <a:effectLst/>
                          <a:latin typeface="+mj-lt"/>
                        </a:rPr>
                        <a:t>Охрана окружающей среды</a:t>
                      </a:r>
                      <a:endParaRPr lang="ru-RU" sz="1400" b="1" i="0" u="none" strike="noStrike" dirty="0">
                        <a:solidFill>
                          <a:schemeClr val="accent4">
                            <a:lumMod val="90000"/>
                            <a:lumOff val="10000"/>
                          </a:schemeClr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Образование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157,6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75,6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08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КУЛЬТУРА, КИНЕМАТОГРАФИЯ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12 319,2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319,2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12 319,2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Социальная политика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360,0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ФИЗИЧЕСКАЯ КУЛЬТУРА И СПОРТ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21 320,5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6 320,5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6 320,5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10337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+mj-lt"/>
                        </a:rPr>
                        <a:t>14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МЕЖБЮДЖЕТНЫЕ ТРАНСФЕРТЫ ОБЩЕГО ХАРАКТЕРА БЮДЖЕТАМ СУБЪЕКТОВ РОССИЙСКОЙ ФЕДЕРАЦИИ И МУНИЦИПАЛЬНЫХ ОБРАЗОВАНИЙ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7 031,4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</a:t>
                      </a:r>
                    </a:p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 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968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 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u="none" strike="noStrike" dirty="0">
                          <a:effectLst/>
                          <a:latin typeface="+mj-lt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64 668,3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102,7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43 253,7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65886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152400"/>
            <a:ext cx="8572560" cy="86409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Функциональная структура расходов бюджета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сельского поселения Локосово на  2021 </a:t>
            </a:r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1911031490"/>
              </p:ext>
            </p:extLst>
          </p:nvPr>
        </p:nvGraphicFramePr>
        <p:xfrm>
          <a:off x="571440" y="1214422"/>
          <a:ext cx="8358278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9959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429684" cy="14287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2021 год и на плановый период 2022 и 2023 годов 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785938"/>
          <a:ext cx="8358246" cy="4081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9158"/>
                <a:gridCol w="1143008"/>
                <a:gridCol w="928694"/>
                <a:gridCol w="928694"/>
                <a:gridCol w="9286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Наименование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КЦСР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2021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Сумма             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2023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687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«Профилактика экстремизма, гармонизация межэтнических и межкультурных отношений, укрепление толерантности в муниципальном образовании сельское поселение </a:t>
                      </a:r>
                      <a:r>
                        <a:rPr lang="ru-RU" sz="12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Локосово</a:t>
                      </a: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на 2017 - 2019 годы»</a:t>
                      </a:r>
                    </a:p>
                    <a:p>
                      <a:pPr algn="l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68708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92.0.00.00000</a:t>
                      </a:r>
                    </a:p>
                    <a:p>
                      <a:pPr algn="ct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93.0.00.00000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172,0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94,5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-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94.0.00.00000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33,4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30,6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31,6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2020-2022 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годы»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95.0.00.00000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82,0</a:t>
                      </a:r>
                    </a:p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0,0</a:t>
                      </a:r>
                    </a:p>
                    <a:p>
                      <a:pPr algn="r" fontAlgn="b"/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Непрограммные расходы сельского поселения Локосово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40.9.00.00000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64 379,4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53 977,6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43 127,6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64 668,3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54 102,7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43 253,7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Объем межбюджетных трансфертов, получаемых из других бюджетов в бюджет сельского поселения Локосово на 2021 год и на плановый период 2022 и 2023 годов, тыс. рублей</a:t>
            </a:r>
            <a:endParaRPr lang="ru-RU" sz="2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57158" y="1500174"/>
          <a:ext cx="82868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357322"/>
          </a:xfrm>
        </p:spPr>
        <p:txBody>
          <a:bodyPr/>
          <a:lstStyle/>
          <a:p>
            <a:pPr algn="ctr"/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Объем межбюджетных трансфертов, предоставляемых бюджету муниципального образования Сургутский район из бюджета сельского поселения Локосово на 2021 год и на плановый период 2022 и 2023 годов, тыс. рублей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714489"/>
          <a:ext cx="8229600" cy="4610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2" y="1214421"/>
          <a:ext cx="8643999" cy="49950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9386"/>
                <a:gridCol w="1259643"/>
                <a:gridCol w="3375820"/>
                <a:gridCol w="613050"/>
                <a:gridCol w="613050"/>
                <a:gridCol w="613050"/>
              </a:tblGrid>
              <a:tr h="55087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2021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3021023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экстремизма, гармонизация межэтнических и межкультурных отношений, укрепление толерантности в муниципальном образовании сельское поселение Локосово на 2020 - 2022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в сельском поселении Локосово толерантной среды на основе ценностей многонационального российского общества, общероссийской гражданской идентичности и культурного самосознания, принципов соблюдения прав и свобод человека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Воспитание толерантности через систему образования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 Укрепление толерантности и профилактика экстремизма в молодёжной среде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3. Укрепление толерантности в сельском поселение Локосово через средства массовой информации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4. Содействие национально-культурному взаимодействию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5. Поддержание межконфессионального мира и согласия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6. Совершенствование механизмов обеспечения законности и правопорядка в сфере межнациональных отношений в сельском поселение Локосово</a:t>
                      </a:r>
                    </a:p>
                    <a:p>
                      <a:pPr marL="0" marR="0" lvl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7. Содействие адаптации и интеграции мигрантов в культурном и социальном пространстве в сельском поселение Локосово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1423101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«Обеспечение первичных мер пожарной безопасности на территории сельского поселения Локосово на 2020 - 2022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 gridSpan="2">
                  <a:txBody>
                    <a:bodyPr/>
                    <a:lstStyle/>
                    <a:p>
                      <a:pPr marL="342900" indent="-342900" algn="ctr" fontAlgn="b"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1. Усиление работы по предупреждению пожаров и гибели людей, активизация работы среди населения по предупреждению пожаров в жилом секторе, особенно среди лиц злоупотребляющих алкоголем и неблагополучных семей, состоящих на учете;</a:t>
                      </a:r>
                    </a:p>
                    <a:p>
                      <a:pPr marL="342900" indent="-342900" algn="ctr" fontAlgn="b">
                        <a:buNone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У</a:t>
                      </a: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крепление законности в части привлечения к административной ответственности нарушителей противопожарных норм и правил, частного сектора, также садоводческих обществ.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ru-RU" sz="13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172,0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94,5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214290"/>
          <a:ext cx="8572560" cy="785817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785817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Муниципальные программы сельского поселения Локосово на  2021 год и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 плановый период 2022 и 2023 годов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85794"/>
            <a:ext cx="8572560" cy="733412"/>
          </a:xfrm>
          <a:effectLst>
            <a:outerShdw blurRad="50800" dist="50800" dir="5400000" algn="ctr" rotWithShape="0">
              <a:schemeClr val="accent4">
                <a:lumMod val="25000"/>
                <a:alpha val="70000"/>
              </a:schemeClr>
            </a:outerShdw>
          </a:effectLst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 для граждан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229600" cy="4495800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 fontScale="92500"/>
          </a:bodyPr>
          <a:lstStyle/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подготовлен на основании: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r>
              <a:rPr lang="ru-RU" sz="3600" dirty="0" smtClean="0">
                <a:solidFill>
                  <a:srgbClr val="003399"/>
                </a:solidFill>
              </a:rPr>
              <a:t>решения Совета депутатов сельского поселения Локосово от 15.12.2020 № 97 «О бюджете сельского поселения Локосово на 2021 год и на плановый период 2022 и 2023 годов»</a:t>
            </a:r>
          </a:p>
          <a:p>
            <a:pPr marL="0" indent="0" algn="ctr">
              <a:lnSpc>
                <a:spcPct val="120000"/>
              </a:lnSpc>
              <a:buFont typeface="Wingdings" panose="05000000000000000000" pitchFamily="2" charset="2"/>
              <a:buNone/>
              <a:defRPr/>
            </a:pPr>
            <a:endParaRPr lang="ru-RU" sz="3600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+mj-ea"/>
              <a:cs typeface="+mj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820944" y="6381750"/>
            <a:ext cx="323056" cy="476250"/>
          </a:xfrm>
        </p:spPr>
        <p:txBody>
          <a:bodyPr/>
          <a:lstStyle/>
          <a:p>
            <a:pPr>
              <a:defRPr/>
            </a:pPr>
            <a:fld id="{F467A5D4-2404-4FFC-886C-ED76A44D8CD9}" type="slidenum">
              <a:rPr lang="ru-RU" altLang="ru-RU" smtClean="0"/>
              <a:pPr>
                <a:defRPr/>
              </a:pPr>
              <a:t>2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467438" y="5429264"/>
            <a:ext cx="7390709" cy="565136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3" y="928671"/>
          <a:ext cx="8643998" cy="5353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3"/>
                <a:gridCol w="2143140"/>
                <a:gridCol w="2928958"/>
                <a:gridCol w="571504"/>
                <a:gridCol w="500066"/>
                <a:gridCol w="500067"/>
              </a:tblGrid>
              <a:tr h="496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Наименование программы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Цели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Задачи Программы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                   2021</a:t>
                      </a:r>
                    </a:p>
                    <a:p>
                      <a:pPr algn="ctr" fontAlgn="ctr"/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1" u="none" strike="noStrike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2023</a:t>
                      </a:r>
                      <a:endParaRPr lang="ru-RU" sz="1200" b="0" i="1" u="none" strike="noStrike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178998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«Профилактика правонарушений в сфере охраны общественного порядка на территории сельского поселения Локосово на 2020 - 2022 год»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indent="-360000" algn="ctr">
                        <a:lnSpc>
                          <a:spcPct val="10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</a:pP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Повышение эффективности системы социальной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профилактики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правонарушений и преступлений,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способствующей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укреплению общественной безопасности на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территории сельского поселения Локосово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AutoNum type="arabicPeriod"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Создание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совершенствование условий для  обеспечения общественного порядка, в том числе с участием </a:t>
                      </a: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граждан.</a:t>
                      </a:r>
                    </a:p>
                    <a:p>
                      <a:pPr indent="-444500" algn="ctr">
                        <a:lnSpc>
                          <a:spcPts val="1345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None/>
                        <a:tabLst>
                          <a:tab pos="878205" algn="l"/>
                        </a:tabLst>
                      </a:pPr>
                      <a:r>
                        <a:rPr lang="ru-RU" sz="1100" b="0" i="0" u="none" strike="noStrike" spc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2.  Совершенствование механизмов </a:t>
                      </a:r>
                      <a:r>
                        <a:rPr lang="ru-RU" sz="1100" b="0" i="0" u="none" strike="noStrike" spc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эффективного субъектов профилактики правонарушений с лицами, участвующими  профилактике правонарушений, по вопросам профилактики правонарушений.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33,4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30,6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31,6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  <a:tr h="301473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Муниципальная программа сельского поселения Локосово «Развитие муниципальной службы в сельском поселении Локосово на 2020-2022 годы»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indent="0" algn="ctr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Создание современной и эффективной муниципальной службы муниципального образования сельское поселение Локосово, ориентированной на приоритеты развития муниципального образования, с учётом интересов населения, позитивности имиджа муниципальных служащих, конкурентоспособности, и направленной на результативную деятельность муниципальных служащих по обеспечению полномочий органов местного самоуправления</a:t>
                      </a: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правовых механизмов профессиональной служебной деятельности муниципальных служащих;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совершенствование работы, направленной на применение мер по предупреждению коррупции и борьбе с ней на муниципальной службе;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внедрение эффективных технологий и современных методов кадровой работы в органах местного самоуправления;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формирование корпоративной культуры и позитивного имиджа муниципального служащего сельского поселения Локосово;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создание условий для профессионального роста муниципальных служащих.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82,0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0,0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21" y="1"/>
          <a:ext cx="8572560" cy="85723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08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8572560"/>
              </a:tblGrid>
              <a:tr h="857232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Муниципальные программы сельского поселения Локосово на  2021 год и </a:t>
                      </a:r>
                    </a:p>
                    <a:p>
                      <a:pPr algn="ctr" fontAlgn="b"/>
                      <a:r>
                        <a:rPr lang="ru-RU" sz="20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на плановый период 2022 и 2023 годов</a:t>
                      </a:r>
                      <a:r>
                        <a:rPr lang="ru-RU" sz="13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Gulim" panose="020B0600000101010101" pitchFamily="34" charset="-127"/>
                          <a:cs typeface="Times New Roman" panose="02020603050405020304" pitchFamily="18" charset="0"/>
                        </a:rPr>
                        <a:t> (тыс. рублей)</a:t>
                      </a:r>
                      <a:endParaRPr lang="ru-RU" sz="13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Gulim" panose="020B0600000101010101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onvex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60" y="982156"/>
            <a:ext cx="8484661" cy="4637594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Контактная информация для граждан</a:t>
            </a:r>
            <a:br>
              <a:rPr lang="ru-RU" sz="28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</a:br>
            <a:r>
              <a:rPr lang="ru-RU" sz="21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1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получением дополнительной информации просим обращаться в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АДМИНИСТРАЦИЮ СЕЛЬСКОГО ПОСЕЛЕНИЯ ЛОКОСОВО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Адрес: ул.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ЗАВОДСКАЯ, д.5, С.П. ЛОКОСОВО,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Ханты-Мансийский автономный округ - Югра, Тюменская область,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628454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Телефоны: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8(3462)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550-548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приёмная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8(3462) 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550-548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факс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lokosovoadm@mail.ru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 сайта: </a:t>
            </a:r>
            <a:r>
              <a:rPr lang="en-US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http://www.lokosovo.ru/deyatelnost/byudzhet-i-finansy.php</a:t>
            </a:r>
            <a:r>
              <a:rPr lang="ru-RU" sz="165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Время работы: вт-пт с 9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17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(перерыв с 13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14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),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понедельник с 9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до 18</a:t>
            </a:r>
            <a:r>
              <a:rPr lang="ru-RU" sz="165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</a:t>
            </a: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сб-вс выходной </a:t>
            </a:r>
            <a:br>
              <a:rPr lang="ru-RU" sz="165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5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512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1444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/>
            </a:r>
            <a:br>
              <a:rPr lang="ru-RU" sz="32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решения о бюджете сельского поселения Локосово на 2021 год и плановый период 2022 и 2023 годов </a:t>
            </a:r>
            <a:r>
              <a:rPr lang="ru-RU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 рублей)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071678"/>
            <a:ext cx="7067576" cy="44022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000" dirty="0" smtClean="0"/>
              <a:t>общий объём доходов                       на 2021 год – 64 668,3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2022 год – 54 102,7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2023 год – 43 253,7 тыс. рублей 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                     на 2021 год – 64 668,3 тыс. рублей</a:t>
            </a:r>
          </a:p>
          <a:p>
            <a:pPr marL="0" indent="0">
              <a:buNone/>
            </a:pPr>
            <a:r>
              <a:rPr lang="ru-RU" sz="2000" dirty="0" smtClean="0"/>
              <a:t> общий объём расходов,                   на 2022 год – 54 102,7 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- 1 061,2 тыс. рублей</a:t>
            </a:r>
          </a:p>
          <a:p>
            <a:pPr marL="0" indent="0">
              <a:buNone/>
            </a:pPr>
            <a:r>
              <a:rPr lang="ru-RU" sz="2000" dirty="0" smtClean="0"/>
              <a:t>общий объём расходов,                    на 2023 год – 43 253,7 тыс. рублей</a:t>
            </a:r>
          </a:p>
          <a:p>
            <a:pPr marL="0" indent="0">
              <a:buNone/>
            </a:pPr>
            <a:r>
              <a:rPr lang="ru-RU" sz="2000" dirty="0" smtClean="0"/>
              <a:t>в том числе</a:t>
            </a:r>
          </a:p>
          <a:p>
            <a:pPr marL="0" indent="0">
              <a:buNone/>
            </a:pPr>
            <a:r>
              <a:rPr lang="ru-RU" sz="2000" dirty="0" smtClean="0"/>
              <a:t>условно утверждённые расходы                      - 2 141,9 тыс. рублей</a:t>
            </a:r>
          </a:p>
          <a:p>
            <a:pPr marL="0" indent="0">
              <a:buNone/>
            </a:pPr>
            <a:r>
              <a:rPr lang="ru-RU" sz="2000" dirty="0" smtClean="0"/>
              <a:t>дефицит бюджета поселения          на 2021 год -  0,0 тыс. рублей</a:t>
            </a:r>
          </a:p>
          <a:p>
            <a:pPr marL="0" indent="0">
              <a:buNone/>
            </a:pPr>
            <a:r>
              <a:rPr lang="ru-RU" sz="2000" dirty="0" smtClean="0"/>
              <a:t>                                                               на 2022 год -  0,0 тыс. рублей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9001156" cy="785794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b="1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2992292267"/>
              </p:ext>
            </p:extLst>
          </p:nvPr>
        </p:nvGraphicFramePr>
        <p:xfrm>
          <a:off x="357158" y="857235"/>
          <a:ext cx="8501122" cy="576721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8000" dist="50800" dir="5400000" sy="-100000" algn="bl" rotWithShape="0"/>
                </a:effectLst>
                <a:tableStyleId>{5C22544A-7EE6-4342-B048-85BDC9FD1C3A}</a:tableStyleId>
              </a:tblPr>
              <a:tblGrid>
                <a:gridCol w="1843993"/>
                <a:gridCol w="724426"/>
                <a:gridCol w="574853"/>
                <a:gridCol w="544714"/>
                <a:gridCol w="592712"/>
                <a:gridCol w="658569"/>
                <a:gridCol w="724426"/>
                <a:gridCol w="724426"/>
                <a:gridCol w="724426"/>
                <a:gridCol w="658569"/>
                <a:gridCol w="730008"/>
              </a:tblGrid>
              <a:tr h="252401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727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7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18383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1. Население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Численность постоянного населения (среднегодовая)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2276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2252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2252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родившихся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46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Количество умерших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Естественный прирост (+), убыль (-)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 человек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-5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356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2. Бюджет муниципального образования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79 766,3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52 830,5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65 991,0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64 668,3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64 668,3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54 102,7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54 102,7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43 253,7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43 253,7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Налоговые и неналоговые доходы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5 377,4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5 899,0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826,5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5 326,7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326,7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5 605,4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5 605,4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61493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  бюджета муниципального образования - всего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5 308,3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212,9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563,0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5 063,2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063,2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212,8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341,9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341,9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1310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8450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товары (работы, услуги) реализуемые на территории РФ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1 933,7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209,1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065,9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845,7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845,7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845,7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845,7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845,7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1 845,7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5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2 688,3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409,6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737,0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581,1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581,1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645,6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645,6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711,7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2 711,7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транспортный налог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тыс.руб.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1080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551,4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509,0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586,2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621,9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5482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123,8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77,8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89,4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09998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государственная пошлина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812584" y="6498754"/>
            <a:ext cx="331416" cy="359246"/>
          </a:xfrm>
        </p:spPr>
        <p:txBody>
          <a:bodyPr/>
          <a:lstStyle/>
          <a:p>
            <a:pPr>
              <a:defRPr/>
            </a:pPr>
            <a:fld id="{C181DC57-44DC-45F0-BCCA-9E922B81A73E}" type="slidenum">
              <a:rPr lang="ru-RU" altLang="ru-RU" smtClean="0"/>
              <a:pPr>
                <a:defRPr/>
              </a:pPr>
              <a:t>4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715436" cy="78581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1800" b="1" dirty="0" smtClean="0"/>
              <a:t>Основные показатели социально-экономического развития </a:t>
            </a:r>
            <a:br>
              <a:rPr lang="ru-RU" sz="1800" b="1" dirty="0" smtClean="0"/>
            </a:br>
            <a:r>
              <a:rPr lang="ru-RU" sz="1800" b="1" dirty="0" smtClean="0"/>
              <a:t>МО сельское поселение Локосово 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17939320"/>
              </p:ext>
            </p:extLst>
          </p:nvPr>
        </p:nvGraphicFramePr>
        <p:xfrm>
          <a:off x="214285" y="1285858"/>
          <a:ext cx="8572557" cy="4509329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83000" endPos="11000" dist="50800" dir="5400000" sy="-100000" algn="bl" rotWithShape="0"/>
                </a:effectLst>
                <a:tableStyleId>{5C22544A-7EE6-4342-B048-85BDC9FD1C3A}</a:tableStyleId>
              </a:tblPr>
              <a:tblGrid>
                <a:gridCol w="1822510"/>
                <a:gridCol w="810005"/>
                <a:gridCol w="540004"/>
                <a:gridCol w="540004"/>
                <a:gridCol w="540004"/>
                <a:gridCol w="742505"/>
                <a:gridCol w="675005"/>
                <a:gridCol w="675005"/>
                <a:gridCol w="742505"/>
                <a:gridCol w="742505"/>
                <a:gridCol w="742505"/>
              </a:tblGrid>
              <a:tr h="214316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Показатели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Единица измерения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отчет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 smtClean="0">
                        <a:solidFill>
                          <a:schemeClr val="bg1"/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оценка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gridSpan="6"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прогноз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4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2021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u="none" strike="noStrike" dirty="0" smtClean="0">
                          <a:latin typeface="Times New Roman"/>
                        </a:rPr>
                        <a:t>2023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2018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2019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tx1"/>
                          </a:solidFill>
                          <a:latin typeface="Times New Roman"/>
                        </a:rPr>
                        <a:t>2020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 2</a:t>
                      </a: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chemeClr val="tx1"/>
                          </a:solidFill>
                          <a:latin typeface="Times New Roman"/>
                        </a:rPr>
                        <a:t>вариант 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вариант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latin typeface="Times New Roman"/>
                        </a:rPr>
                        <a:t> 2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53495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Неналоговые доходы - всего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тыс. руб.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686,1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latin typeface="Times New Roman"/>
                        </a:rPr>
                        <a:t>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74 180,64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843,0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60 164,5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59 341,6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59 341,6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48 626,4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48 626,4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37 648,3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37 648,3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в том числе: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953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выравнивание бюджетной обеспеченности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812,4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601,6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742,8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490,4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490,4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14 483,9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14 483,9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474,2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474,2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8866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дотации на поддержку мер по обеспечению сбалансированности бюджетов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883,4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792,5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62969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субвенции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263,0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251,0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294,2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280,0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25941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иные межбюджетные трансферты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221,8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504,7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840,1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557,0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557,0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862,5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862,5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22 894,1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894,1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877"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0" i="0" u="none" strike="noStrike" dirty="0">
                          <a:latin typeface="Times New Roman"/>
                        </a:rPr>
                        <a:t>прочие безвозмездные поступления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693,20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303,1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812584" y="6570762"/>
            <a:ext cx="331416" cy="287238"/>
          </a:xfrm>
        </p:spPr>
        <p:txBody>
          <a:bodyPr/>
          <a:lstStyle/>
          <a:p>
            <a:pPr>
              <a:defRPr/>
            </a:pPr>
            <a:fld id="{48FF5AC6-5938-43E0-AE37-C5AE4F1FADD6}" type="slidenum">
              <a:rPr lang="ru-RU" altLang="ru-RU" smtClean="0"/>
              <a:pPr>
                <a:defRPr/>
              </a:pPr>
              <a:t>5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1"/>
            <a:ext cx="8358246" cy="71438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показатели социально-экономического развития </a:t>
            </a:r>
            <a:b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МО сельское поселение Локосово 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3870296672"/>
              </p:ext>
            </p:extLst>
          </p:nvPr>
        </p:nvGraphicFramePr>
        <p:xfrm>
          <a:off x="304800" y="987734"/>
          <a:ext cx="8559801" cy="5476505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schemeClr val="accent4">
                      <a:lumMod val="25000"/>
                    </a:schemeClr>
                  </a:innerShdw>
                  <a:reflection endPos="10000" dist="38100" dir="5400000" sy="-100000" algn="bl" rotWithShape="0"/>
                </a:effectLst>
                <a:tableStyleId>{5C22544A-7EE6-4342-B048-85BDC9FD1C3A}</a:tableStyleId>
              </a:tblPr>
              <a:tblGrid>
                <a:gridCol w="1834243"/>
                <a:gridCol w="705478"/>
                <a:gridCol w="634930"/>
                <a:gridCol w="564382"/>
                <a:gridCol w="564382"/>
                <a:gridCol w="699311"/>
                <a:gridCol w="705536"/>
                <a:gridCol w="705536"/>
                <a:gridCol w="776089"/>
                <a:gridCol w="684957"/>
                <a:gridCol w="684957"/>
              </a:tblGrid>
              <a:tr h="298126"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Показатели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Единица измерения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Отчет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b="1" i="0" u="none" strike="noStrike" kern="1200" dirty="0" smtClean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Оценка</a:t>
                      </a:r>
                    </a:p>
                    <a:p>
                      <a:pPr marL="0" algn="ctr" defTabSz="914400" rtl="0" eaLnBrk="1" fontAlgn="t" latinLnBrk="0" hangingPunct="1"/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Прогноз</a:t>
                      </a:r>
                    </a:p>
                  </a:txBody>
                  <a:tcPr marL="9525" marR="9525" marT="9526" marB="0" anchor="ctr" anchorCtr="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001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2018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2019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2020</a:t>
                      </a:r>
                      <a:endParaRPr lang="ru-RU" sz="1000" b="1" i="0" u="none" strike="noStrike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9525" marR="9525" marT="9526" marB="0" anchor="ctr" anchorCtr="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</a:tr>
              <a:tr h="274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1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t" latinLnBrk="0" hangingPunct="1"/>
                      <a:r>
                        <a:rPr lang="ru-RU" sz="10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вариант 2</a:t>
                      </a:r>
                    </a:p>
                  </a:txBody>
                  <a:tcPr marL="9525" marR="9525" marT="9526" marB="0" anchor="ctr" anchorCtr="1">
                    <a:solidFill>
                      <a:schemeClr val="accent1"/>
                    </a:solidFill>
                  </a:tcPr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1" i="0" u="none" strike="noStrike" dirty="0">
                          <a:latin typeface="Times New Roman"/>
                        </a:rPr>
                        <a:t>Расходы бюджета муниципального образования - всего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79 902,1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52 281,7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70 275,6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64 668,3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64 668,3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54 102,7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54 102,7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43 253,7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43 253,7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35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в том числе по направлениям: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246881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общегосударственные вопросы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532,7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364,6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378,0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16 769,0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769,0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832,0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832,0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690,3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19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690,3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587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оборона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238,3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219,0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270,4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763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374,1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346,7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885,3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240,4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84257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национальная экономика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8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239,6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317,7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98,6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130,3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130,3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 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186,1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186,1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727,9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727,9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442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жилищно-коммунальное хозяйство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751,9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2 213,3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3 145,9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2 0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68,4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2 068,4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579,2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579,2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329,1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329,1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16146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охрана окружающей среды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19513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образование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45,0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76,6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188,9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157,6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75,6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843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культура, кинематография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882,7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489,5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588,7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319,2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319,2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12 319,2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319,2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319,2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smtClean="0">
                          <a:latin typeface="Times New Roman"/>
                        </a:rPr>
                        <a:t>12</a:t>
                      </a:r>
                      <a:r>
                        <a:rPr lang="ru-RU" sz="1000" b="0" i="0" u="none" strike="noStrike" baseline="0" smtClean="0">
                          <a:latin typeface="Times New Roman"/>
                        </a:rPr>
                        <a:t> 319,2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27424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социальная политика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300,0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360,0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243520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физическая культура и спорт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631,7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260,6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22 773,6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320,5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320,5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6 320,5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6 320,5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6 320,5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6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320,5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148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межбюджетные трансферты общего характера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21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914,8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9 673,3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7 636,5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7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031,4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532959">
                <a:tc>
                  <a:txBody>
                    <a:bodyPr/>
                    <a:lstStyle/>
                    <a:p>
                      <a:pPr algn="l" fontAlgn="t"/>
                      <a:r>
                        <a:rPr lang="ru-RU" sz="1100" b="0" i="0" u="none" strike="noStrike" dirty="0">
                          <a:latin typeface="Times New Roman"/>
                        </a:rPr>
                        <a:t>Дефицит(-), профицит(+) бюджета муниципального образования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latin typeface="Times New Roman"/>
                        </a:rPr>
                        <a:t>тыс. руб.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 smtClean="0">
                          <a:latin typeface="Times New Roman"/>
                        </a:rPr>
                        <a:t>135,7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000" b="0" i="0" u="none" strike="noStrike" dirty="0">
                          <a:latin typeface="Times New Roman"/>
                        </a:rPr>
                        <a:t>0,0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740576" y="6381328"/>
            <a:ext cx="403424" cy="359246"/>
          </a:xfrm>
        </p:spPr>
        <p:txBody>
          <a:bodyPr/>
          <a:lstStyle/>
          <a:p>
            <a:pPr>
              <a:defRPr/>
            </a:pPr>
            <a:fld id="{68EB65E9-6D5F-4168-B8EB-F957475A944E}" type="slidenum">
              <a:rPr lang="ru-RU" altLang="ru-RU" smtClean="0"/>
              <a:pPr>
                <a:defRPr/>
              </a:pPr>
              <a:t>6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277813"/>
            <a:ext cx="8634442" cy="1139825"/>
          </a:xfrm>
          <a:effectLst>
            <a:outerShdw blurRad="50800" dist="50800" dir="5400000" algn="ctr" rotWithShape="0">
              <a:schemeClr val="accent4">
                <a:lumMod val="25000"/>
                <a:alpha val="60000"/>
              </a:schemeClr>
            </a:outerShdw>
          </a:effectLst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Основные характеристики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бюджета сельского поселения Локосово по доходам на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год и на плановый период </a:t>
            </a:r>
            <a:b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2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годов, тыс. рублей</a:t>
            </a:r>
            <a:r>
              <a:rPr lang="ru-RU" sz="1400" dirty="0">
                <a:effectLst/>
              </a:rPr>
              <a:t/>
            </a:r>
            <a:br>
              <a:rPr lang="ru-RU" sz="1400" dirty="0">
                <a:effectLst/>
              </a:rPr>
            </a:br>
            <a:endParaRPr lang="ru-RU" sz="1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="" xmlns:p14="http://schemas.microsoft.com/office/powerpoint/2010/main" val="1041622440"/>
              </p:ext>
            </p:extLst>
          </p:nvPr>
        </p:nvGraphicFramePr>
        <p:xfrm>
          <a:off x="228600" y="1285860"/>
          <a:ext cx="8610600" cy="5072100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  <a:reflection stA="58000" endPos="8000" dist="25400" dir="5400000" sy="-100000" algn="bl" rotWithShape="0"/>
                </a:effectLst>
              </a:tblPr>
              <a:tblGrid>
                <a:gridCol w="1828800"/>
                <a:gridCol w="1600200"/>
                <a:gridCol w="1736725"/>
                <a:gridCol w="1722438"/>
                <a:gridCol w="1722437"/>
              </a:tblGrid>
              <a:tr h="69155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94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всего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Неналоговые доходы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610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 факт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52 830,5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5 212,9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686,1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46 843,0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436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9,9%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1,3%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88,8%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8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 оценка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65 991,0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5 563,0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60 164,5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361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91,2%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9644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64 668,3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5 063,2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59 341,6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DEDE"/>
                    </a:solidFill>
                  </a:tcPr>
                </a:tc>
              </a:tr>
              <a:tr h="45218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100,0%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8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8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 sz="24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tabLst>
                          <a:tab pos="800100" algn="l"/>
                          <a:tab pos="5715000" algn="l"/>
                        </a:tabLst>
                        <a:defRPr sz="2000"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tabLst>
                          <a:tab pos="800100" algn="l"/>
                          <a:tab pos="5715000" algn="l"/>
                        </a:tabLst>
                        <a:defRPr>
                          <a:solidFill>
                            <a:schemeClr val="tx1"/>
                          </a:solidFill>
                          <a:latin typeface="Constantia" panose="020306020503060303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91,8%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461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2022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54 102,7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5 212,8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263,5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48 626,4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883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89,9%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  <a:tr h="36644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прогноз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43 253,7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5 341,9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263,5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37 648,3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45218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  <a:defRPr/>
                      </a:pPr>
                      <a:r>
                        <a:rPr kumimoji="0" lang="ru-RU" alt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Уд. вес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12,3%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800100" algn="l"/>
                          <a:tab pos="5715000" algn="l"/>
                        </a:tabLst>
                      </a:pPr>
                      <a:r>
                        <a:rPr kumimoji="0" lang="ru-RU" alt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87,1%</a:t>
                      </a:r>
                    </a:p>
                  </a:txBody>
                  <a:tcPr marL="68580" marR="6858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FEF"/>
                    </a:solidFill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>
          <a:xfrm>
            <a:off x="8458200" y="6477000"/>
            <a:ext cx="381000" cy="380999"/>
          </a:xfrm>
        </p:spPr>
        <p:txBody>
          <a:bodyPr/>
          <a:lstStyle/>
          <a:p>
            <a:pPr>
              <a:defRPr/>
            </a:pPr>
            <a:fld id="{BE8EE608-95B6-45D9-B3E5-795F7270DCF6}" type="slidenum">
              <a:rPr lang="ru-RU" altLang="ru-RU" smtClean="0"/>
              <a:pPr>
                <a:defRPr/>
              </a:pPr>
              <a:t>7</a:t>
            </a:fld>
            <a:endParaRPr lang="ru-RU" alt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85723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20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20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064049482"/>
              </p:ext>
            </p:extLst>
          </p:nvPr>
        </p:nvGraphicFramePr>
        <p:xfrm>
          <a:off x="142844" y="857232"/>
          <a:ext cx="8858312" cy="571504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357323"/>
                <a:gridCol w="4929222"/>
                <a:gridCol w="928694"/>
                <a:gridCol w="780763"/>
                <a:gridCol w="862310"/>
              </a:tblGrid>
              <a:tr h="210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Сумма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856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2021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2023</a:t>
                      </a:r>
                      <a:endParaRPr lang="ru-RU" sz="13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1 00 00000 00 0000 000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и 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 5 326,7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5 576,3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6 605,4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965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 5 063,2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5 212,8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5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341,9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573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1 03 00000 00 0000 000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solidFill>
                            <a:srgbClr val="26282F"/>
                          </a:solidFill>
                          <a:latin typeface="Times New Roman"/>
                        </a:rPr>
                        <a:t>Налоги на товары (работы, услуги), реализуемые на территории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1 845,7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1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845,7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1845,7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5912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дизельное топливо,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609,1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609,1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609,1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1 03 02240 01 0000 110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моторные масла для дизельных и (или) карбюраторных (инжекторных) двигателей,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18,4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18,4</a:t>
                      </a:r>
                    </a:p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18,4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1 03 02250 01 0000 110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latin typeface="Times New Roman"/>
                        </a:rPr>
                        <a:t>Доходы от уплаты акцизов на автомобильный бензин, подлежащие распределению между бюджетами субъектов Российской Федерации и местными бюджетами с учетом установленных дифференцированных нормативов отчислений в местные бюджеты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218,2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218,2</a:t>
                      </a:r>
                    </a:p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1 218,2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2449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Налоги на прибыль,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        3 217,5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3 367,1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ru-RU" sz="1000" b="1" i="0" u="none" strike="noStrike" baseline="0" dirty="0" smtClean="0">
                          <a:latin typeface="Times New Roman"/>
                        </a:rPr>
                        <a:t> 496,2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148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1 01 02000 01 0000 110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доходы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2 581,1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2 645,6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        2 711,7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20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1 01 02010 01 0000 110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источником которых является налоговый агент, за исключением доходов, в отношении которых исчисление и уплата налога осуществляются в соответствии со статьями 227, 227.1 и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                2 566,1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2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 630,6</a:t>
                      </a:r>
                    </a:p>
                    <a:p>
                      <a:pPr algn="r" fontAlgn="ctr"/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2 696,7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7726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1 01 02020 01 0000 110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от осуществления деятельности физическими лицами, зарегистрированными в качестве индивидуальных предпринимателей, нотариусов, занимающихся частной практикой, адвокатов, учредивших адвокатские кабинеты и других лиц, занимающихся частной практикой в соответствии со статьёй 227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10,0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823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1 01 02030 01 0000 110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доходы физических лиц с доходов, полученных физическими лицами в соответствии со статьёй 228 Налогового кодекса Российской Федерации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845352" y="6553200"/>
            <a:ext cx="298648" cy="304800"/>
          </a:xfrm>
        </p:spPr>
        <p:txBody>
          <a:bodyPr/>
          <a:lstStyle/>
          <a:p>
            <a:pPr>
              <a:defRPr/>
            </a:pPr>
            <a:fld id="{2DF3ECCA-AD86-4AA2-8DCD-9FF8400878CD}" type="slidenum">
              <a:rPr lang="ru-RU" altLang="ru-RU" smtClean="0"/>
              <a:pPr>
                <a:defRPr/>
              </a:pPr>
              <a:t>8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8501122" cy="98582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Сведения о доходах  бюджета сельского поселения Локосово на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2021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  и на плановый период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2022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и </a:t>
            </a:r>
            <a:r>
              <a:rPr lang="ru-RU" sz="28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2023</a:t>
            </a:r>
            <a:r>
              <a:rPr lang="ru-RU" sz="2800" b="1" dirty="0" smtClean="0">
                <a:solidFill>
                  <a:srgbClr val="99FF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годов </a:t>
            </a:r>
            <a:r>
              <a:rPr lang="ru-RU" sz="1500" dirty="0" smtClean="0">
                <a:solidFill>
                  <a:srgbClr val="CCE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(тыс.руб.)</a:t>
            </a:r>
            <a:endParaRPr lang="ru-RU" sz="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="" xmlns:p14="http://schemas.microsoft.com/office/powerpoint/2010/main" val="2421981955"/>
              </p:ext>
            </p:extLst>
          </p:nvPr>
        </p:nvGraphicFramePr>
        <p:xfrm>
          <a:off x="228601" y="-3482"/>
          <a:ext cx="8658225" cy="667284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  <a:reflection stA="91000" endPos="6000" dist="50800" dir="5400000" sy="-100000" algn="bl" rotWithShape="0"/>
                </a:effectLst>
                <a:tableStyleId>{5C22544A-7EE6-4342-B048-85BDC9FD1C3A}</a:tableStyleId>
              </a:tblPr>
              <a:tblGrid>
                <a:gridCol w="1905000"/>
                <a:gridCol w="4267199"/>
                <a:gridCol w="838200"/>
                <a:gridCol w="869951"/>
                <a:gridCol w="777875"/>
              </a:tblGrid>
              <a:tr h="30863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Код вида доходов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Наименование </a:t>
                      </a: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Сумма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4531"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/>
                    </a:solidFill>
                  </a:tcPr>
                </a:tc>
              </a:tr>
              <a:tr h="3350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1 06 00000 00 0000 000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Налоги на имущество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624,4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709,5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772,5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72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1 06 01000 00 0000 110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Налог на имущество физических лиц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476,3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560,0</a:t>
                      </a:r>
                    </a:p>
                    <a:p>
                      <a:pPr algn="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smtClean="0">
                          <a:latin typeface="Times New Roman"/>
                        </a:rPr>
                        <a:t>621,9</a:t>
                      </a:r>
                    </a:p>
                    <a:p>
                      <a:pPr algn="r" fontAlgn="ctr"/>
                      <a:r>
                        <a:rPr lang="ru-RU" sz="1000" b="1" i="0" u="none" strike="noStrike" smtClean="0">
                          <a:latin typeface="Times New Roman"/>
                        </a:rPr>
                        <a:t>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97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1 06 01030 10 0000 110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Налог на имущество физических лиц, взимаемый по ставкам, применяемым к объектам налогообложения, расположенным в границах сельских поселений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476,3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560,0 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621,9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1 06 04000 02 0000 110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 smtClean="0">
                          <a:latin typeface="Times New Roman"/>
                        </a:rPr>
                        <a:t>Транспортный налог</a:t>
                      </a:r>
                      <a:endParaRPr lang="ru-RU" sz="11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73,0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74,1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74,9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1 06 04011 02 0000 110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Транспортный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налог с организаций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</a:t>
                      </a:r>
                      <a:r>
                        <a:rPr lang="ru-RU" sz="1000" b="0" i="0" u="none" strike="noStrike" baseline="0" dirty="0" smtClean="0">
                          <a:latin typeface="Times New Roman"/>
                        </a:rPr>
                        <a:t>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3,1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1 06 04012 02 0000 110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0" i="0" u="none" strike="noStrike" dirty="0" smtClean="0">
                          <a:latin typeface="Times New Roman"/>
                        </a:rPr>
                        <a:t>Транспортный</a:t>
                      </a:r>
                      <a:r>
                        <a:rPr lang="ru-RU" sz="1100" b="0" i="0" u="none" strike="noStrike" baseline="0" dirty="0" smtClean="0">
                          <a:latin typeface="Times New Roman"/>
                        </a:rPr>
                        <a:t> налог с физических лиц</a:t>
                      </a:r>
                      <a:endParaRPr lang="ru-RU" sz="11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70,0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 smtClean="0">
                          <a:latin typeface="Times New Roman"/>
                        </a:rPr>
                        <a:t>71,8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4010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1 06 06000 00 0000 110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Земельный налог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75,1</a:t>
                      </a:r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                        </a:t>
                      </a:r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75,4</a:t>
                      </a:r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                       </a:t>
                      </a:r>
                      <a:r>
                        <a:rPr lang="ru-RU" sz="1000" b="1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/>
                        </a:rPr>
                        <a:t>75,7</a:t>
                      </a:r>
                      <a:endParaRPr lang="ru-RU" sz="1000" b="1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46284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1 06 06033 10 0000 110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организаций,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44,0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44,1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44,1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1261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latin typeface="Times New Roman"/>
                        </a:rPr>
                        <a:t> 1 06 06043 10 0000 110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0" i="0" u="none" strike="noStrike" dirty="0">
                          <a:latin typeface="Times New Roman"/>
                        </a:rPr>
                        <a:t>Земельный налог с физических лиц, обладающих земельным участком, расположенным в границах сельских поселений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31,1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31,3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0" i="0" u="none" strike="noStrike" dirty="0">
                          <a:latin typeface="Times New Roman"/>
                        </a:rPr>
                        <a:t>                            </a:t>
                      </a:r>
                      <a:r>
                        <a:rPr lang="ru-RU" sz="1000" b="0" i="0" u="none" strike="noStrike" dirty="0" smtClean="0">
                          <a:latin typeface="Times New Roman"/>
                        </a:rPr>
                        <a:t>31,6</a:t>
                      </a:r>
                      <a:endParaRPr lang="ru-RU" sz="1000" b="0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65990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1 08 04020 01 0000 110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Государственная пошлина за совершение нотариальных действий должностными лицами органов местного самоуправления, уполномоченными в соответствии с законодательными актами Российской Федерации на совершение нотариальных действий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12,0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12,0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12,0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35027"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100" b="1" i="0" u="none" strike="noStrike" dirty="0">
                          <a:latin typeface="Times New Roman"/>
                        </a:rPr>
                        <a:t>Неналоговые доходы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263,5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263,5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263,5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193">
                <a:tc>
                  <a:txBody>
                    <a:bodyPr/>
                    <a:lstStyle/>
                    <a:p>
                      <a:pPr marL="0" marR="0" indent="0" algn="ctr" defTabSz="68708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dirty="0" smtClean="0">
                          <a:latin typeface="Times New Roman"/>
                        </a:rPr>
                        <a:t>1 1105035 10 0000 120 </a:t>
                      </a:r>
                    </a:p>
                    <a:p>
                      <a:pPr algn="ctr" fontAlgn="ctr"/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Доходы от сдачи в аренду имущества, находящегося в оперативном управлении органов управления поселений и созданных ими учреждений (за исключением имущества муниципальных бюджетных и автономных учреждений)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138,4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138,4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138,4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3661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1 13 01995 10 0000 130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Прочие доходы от оказания платных услуг (работ) получателями средств бюджетов сельских поселений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63,6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63,6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 smtClean="0">
                          <a:latin typeface="Times New Roman"/>
                        </a:rPr>
                        <a:t>63,6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  <a:tr h="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Times New Roman"/>
                        </a:rPr>
                        <a:t>1 13 02995 10 0000 130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000" b="1" i="0" u="none" strike="noStrike" dirty="0">
                          <a:latin typeface="Times New Roman"/>
                        </a:rPr>
                        <a:t>Прочие доходы от компенсации затрат бюджетов сельских поселений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 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000" b="1" i="0" u="none" strike="noStrike" dirty="0">
                          <a:latin typeface="Times New Roman"/>
                        </a:rPr>
                        <a:t>                          </a:t>
                      </a:r>
                      <a:r>
                        <a:rPr lang="ru-RU" sz="1000" b="1" i="0" u="none" strike="noStrike" dirty="0" smtClean="0">
                          <a:latin typeface="Times New Roman"/>
                        </a:rPr>
                        <a:t>61,5</a:t>
                      </a:r>
                      <a:endParaRPr lang="ru-RU" sz="1000" b="1" i="0" u="none" strike="noStrike" dirty="0">
                        <a:latin typeface="Times New Roman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>
          <a:xfrm>
            <a:off x="8763000" y="6553200"/>
            <a:ext cx="381000" cy="304800"/>
          </a:xfrm>
        </p:spPr>
        <p:txBody>
          <a:bodyPr/>
          <a:lstStyle/>
          <a:p>
            <a:pPr>
              <a:defRPr/>
            </a:pPr>
            <a:fld id="{8D348EFF-95DB-42A6-8676-AC97FA6A7583}" type="slidenum">
              <a:rPr lang="ru-RU" altLang="ru-RU" smtClean="0"/>
              <a:pPr>
                <a:defRPr/>
              </a:pPr>
              <a:t>9</a:t>
            </a:fld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42tgp_business_blue">
  <a:themeElements>
    <a:clrScheme name="041tgp_figure_blue 1">
      <a:dk1>
        <a:srgbClr val="000066"/>
      </a:dk1>
      <a:lt1>
        <a:srgbClr val="FFFFFF"/>
      </a:lt1>
      <a:dk2>
        <a:srgbClr val="175B5B"/>
      </a:dk2>
      <a:lt2>
        <a:srgbClr val="DDDDDD"/>
      </a:lt2>
      <a:accent1>
        <a:srgbClr val="CBB61D"/>
      </a:accent1>
      <a:accent2>
        <a:srgbClr val="6CA5D8"/>
      </a:accent2>
      <a:accent3>
        <a:srgbClr val="FFFFFF"/>
      </a:accent3>
      <a:accent4>
        <a:srgbClr val="000056"/>
      </a:accent4>
      <a:accent5>
        <a:srgbClr val="E2D7AB"/>
      </a:accent5>
      <a:accent6>
        <a:srgbClr val="6195C4"/>
      </a:accent6>
      <a:hlink>
        <a:srgbClr val="5D4BC7"/>
      </a:hlink>
      <a:folHlink>
        <a:srgbClr val="878FA5"/>
      </a:folHlink>
    </a:clrScheme>
    <a:fontScheme name="041tgp_figure_blu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41tgp_figure_blue 1">
        <a:dk1>
          <a:srgbClr val="000066"/>
        </a:dk1>
        <a:lt1>
          <a:srgbClr val="FFFFFF"/>
        </a:lt1>
        <a:dk2>
          <a:srgbClr val="175B5B"/>
        </a:dk2>
        <a:lt2>
          <a:srgbClr val="DDDDDD"/>
        </a:lt2>
        <a:accent1>
          <a:srgbClr val="CBB61D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E2D7AB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2">
        <a:dk1>
          <a:srgbClr val="333333"/>
        </a:dk1>
        <a:lt1>
          <a:srgbClr val="FFFFFF"/>
        </a:lt1>
        <a:dk2>
          <a:srgbClr val="00336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2A2A2A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41tgp_figure_blue 3">
        <a:dk1>
          <a:srgbClr val="000000"/>
        </a:dk1>
        <a:lt1>
          <a:srgbClr val="FFFFFF"/>
        </a:lt1>
        <a:dk2>
          <a:srgbClr val="000066"/>
        </a:dk2>
        <a:lt2>
          <a:srgbClr val="DDDDDD"/>
        </a:lt2>
        <a:accent1>
          <a:srgbClr val="E47F6E"/>
        </a:accent1>
        <a:accent2>
          <a:srgbClr val="00CC99"/>
        </a:accent2>
        <a:accent3>
          <a:srgbClr val="FFFFFF"/>
        </a:accent3>
        <a:accent4>
          <a:srgbClr val="000000"/>
        </a:accent4>
        <a:accent5>
          <a:srgbClr val="EFC0BA"/>
        </a:accent5>
        <a:accent6>
          <a:srgbClr val="00B98A"/>
        </a:accent6>
        <a:hlink>
          <a:srgbClr val="7648EA"/>
        </a:hlink>
        <a:folHlink>
          <a:srgbClr val="6E96D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15139</TotalTime>
  <Words>3161</Words>
  <Application>Microsoft Office PowerPoint</Application>
  <PresentationFormat>Экран (4:3)</PresentationFormat>
  <Paragraphs>994</Paragraphs>
  <Slides>21</Slides>
  <Notes>9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042tgp_business_blue</vt:lpstr>
      <vt:lpstr>Image</vt:lpstr>
      <vt:lpstr> Бюджет для граждан к решению о бюджете сельского поселения Локосово  на 2021 год и на плановый период  2022 и 2023 годов</vt:lpstr>
      <vt:lpstr>Бюджет для граждан</vt:lpstr>
      <vt:lpstr>  Основные характеристики решения о бюджете сельского поселения Локосово на 2021 год и плановый период 2022 и 2023 годов (тыс. рублей)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показатели социально-экономического развития  МО сельское поселение Локосово </vt:lpstr>
      <vt:lpstr>Основные характеристики бюджета сельского поселения Локосово по доходам на 2021 год и на плановый период  2022 и 2023 годов, тыс. рублей </vt:lpstr>
      <vt:lpstr>Сведения о доходах  бюджета сельского поселения Локосово на 2021 год  и на плановый период 2022 и 2023 годов (тыс.руб.)</vt:lpstr>
      <vt:lpstr>Сведения о доходах  бюджета сельского поселения Локосово на 2021 год  и на плановый период 2022 и 2023 годов (тыс.руб.)</vt:lpstr>
      <vt:lpstr>Сведения о доходах  бюджета сельского поселения Локосово на 2021 год  и на плановый период 2022 и 2023годов (тыс.руб.)</vt:lpstr>
      <vt:lpstr>Сведения о доходах  бюджета сельского поселения Локосово на 2021 год  и на плановый период 2022 и 2023 годов (тыс.руб.)</vt:lpstr>
      <vt:lpstr>   Структура доходной части бюджета сельского поселения Локосово на 2021 год и на плановый период 2022 и 2023 годов  </vt:lpstr>
      <vt:lpstr>Верхний предел муниципального долга   МО сельское поселение Локосово</vt:lpstr>
      <vt:lpstr>Распределение расходов бюджета сельского поселения Локосово по разделам классификации расходов на 2021 год и на плановый период 2022 и 2023 годов (тыс. руб.)</vt:lpstr>
      <vt:lpstr>Функциональная структура расходов бюджета сельского поселения Локосово на  2021 год</vt:lpstr>
      <vt:lpstr>Распределение бюджетных ассигнований по целевым статьям (муниципальным программам и непрограммным направлениям деятельности), группам и подгруппам видов расходов классификации расходов бюджета сельского поселения Локосово на 2021 год и на плановый период 2022 и 2023 годов , тыс. рублей</vt:lpstr>
      <vt:lpstr>Объем межбюджетных трансфертов, получаемых из других бюджетов в бюджет сельского поселения Локосово на 2021 год и на плановый период 2022 и 2023 годов, тыс. рублей</vt:lpstr>
      <vt:lpstr>Объем межбюджетных трансфертов, предоставляемых бюджету муниципального образования Сургутский район из бюджета сельского поселения Локосово на 2021 год и на плановый период 2022 и 2023 годов, тыс. рублей</vt:lpstr>
      <vt:lpstr>Слайд 19</vt:lpstr>
      <vt:lpstr>Слайд 20</vt:lpstr>
      <vt:lpstr>Контактная информация для граждан  За получением дополнительной информации просим обращаться в АДМИНИСТРАЦИЮ СЕЛЬСКОГО ПОСЕЛЕНИЯ ЛОКОСОВО Адрес: ул. ЗАВОДСКАЯ, д.5, С.П. ЛОКОСОВО, Ханты-Мансийский автономный округ - Югра, Тюменская область, 628454  Телефоны:  8(3462) 550-548 - приёмная  8(3462) 550-548 - факс  E-mail: lokosovoadm@mail.ru Адрес сайта: http://www.lokosovo.ru/deyatelnost/byudzhet-i-finansy.php  Время работы: вт-пт с 900 до 1700 (перерыв с 1300 до 1400), в понедельник с 900 до 1800  сб-вс выходной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Маслова Екатерина Геннадьевна</dc:creator>
  <cp:lastModifiedBy>Пользователь</cp:lastModifiedBy>
  <cp:revision>798</cp:revision>
  <cp:lastPrinted>2016-11-02T09:52:00Z</cp:lastPrinted>
  <dcterms:created xsi:type="dcterms:W3CDTF">1601-01-01T00:00:00Z</dcterms:created>
  <dcterms:modified xsi:type="dcterms:W3CDTF">2023-05-18T06:41:41Z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