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xls" ContentType="application/vnd.ms-exce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074" r:id="rId1"/>
    <p:sldMasterId id="2147485135" r:id="rId2"/>
    <p:sldMasterId id="2147485160" r:id="rId3"/>
  </p:sldMasterIdLst>
  <p:notesMasterIdLst>
    <p:notesMasterId r:id="rId18"/>
  </p:notesMasterIdLst>
  <p:handoutMasterIdLst>
    <p:handoutMasterId r:id="rId19"/>
  </p:handoutMasterIdLst>
  <p:sldIdLst>
    <p:sldId id="256" r:id="rId4"/>
    <p:sldId id="310" r:id="rId5"/>
    <p:sldId id="325" r:id="rId6"/>
    <p:sldId id="324" r:id="rId7"/>
    <p:sldId id="313" r:id="rId8"/>
    <p:sldId id="329" r:id="rId9"/>
    <p:sldId id="315" r:id="rId10"/>
    <p:sldId id="333" r:id="rId11"/>
    <p:sldId id="318" r:id="rId12"/>
    <p:sldId id="319" r:id="rId13"/>
    <p:sldId id="299" r:id="rId14"/>
    <p:sldId id="332" r:id="rId15"/>
    <p:sldId id="331" r:id="rId16"/>
    <p:sldId id="305" r:id="rId17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стрикова Елена Анатольевна" initials="БЕА" lastIdx="0" clrIdx="0">
    <p:extLst>
      <p:ext uri="{19B8F6BF-5375-455C-9EA6-DF929625EA0E}">
        <p15:presenceInfo xmlns="" xmlns:p15="http://schemas.microsoft.com/office/powerpoint/2012/main" userId="S-1-5-21-4252796151-2055970554-428867027-11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5F41C"/>
    <a:srgbClr val="C5FFFF"/>
    <a:srgbClr val="FF3399"/>
    <a:srgbClr val="EB2546"/>
    <a:srgbClr val="23961A"/>
    <a:srgbClr val="008000"/>
    <a:srgbClr val="66FFFF"/>
    <a:srgbClr val="003F3E"/>
    <a:srgbClr val="00C5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667" autoAdjust="0"/>
    <p:restoredTop sz="85612" autoAdjust="0"/>
  </p:normalViewPr>
  <p:slideViewPr>
    <p:cSldViewPr>
      <p:cViewPr varScale="1">
        <p:scale>
          <a:sx n="116" d="100"/>
          <a:sy n="116" d="100"/>
        </p:scale>
        <p:origin x="-222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32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210 Оплата труда и начислений на выплаты по оплате труда</c:v>
                </c:pt>
                <c:pt idx="1">
                  <c:v>220 Оплата работ, услуг </c:v>
                </c:pt>
                <c:pt idx="2">
                  <c:v>250 Безвозмездные перечисления бюджетам</c:v>
                </c:pt>
                <c:pt idx="3">
                  <c:v>260 Соц обеспечение</c:v>
                </c:pt>
                <c:pt idx="4">
                  <c:v>290 Прчие расходы</c:v>
                </c:pt>
                <c:pt idx="5">
                  <c:v>310 Увеличение стоимости основных средст</c:v>
                </c:pt>
                <c:pt idx="6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47.9</c:v>
                </c:pt>
                <c:pt idx="1">
                  <c:v>34.349999999999994</c:v>
                </c:pt>
                <c:pt idx="2" formatCode="General">
                  <c:v>12.38</c:v>
                </c:pt>
                <c:pt idx="3" formatCode="General">
                  <c:v>1.81</c:v>
                </c:pt>
                <c:pt idx="4">
                  <c:v>0.60000000000000009</c:v>
                </c:pt>
                <c:pt idx="5" formatCode="General">
                  <c:v>0.72000000000000008</c:v>
                </c:pt>
                <c:pt idx="6">
                  <c:v>2.2799999999999998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solidFill>
            <a:schemeClr val="tx2"/>
          </a:solidFill>
        </a:ln>
        <a:effectLst/>
        <a:sp3d>
          <a:contourClr>
            <a:schemeClr val="tx2"/>
          </a:contourClr>
        </a:sp3d>
      </c:spPr>
    </c:sideWall>
    <c:backWall>
      <c:spPr>
        <a:noFill/>
        <a:ln>
          <a:solidFill>
            <a:schemeClr val="tx2"/>
          </a:solidFill>
        </a:ln>
        <a:effectLst/>
        <a:sp3d>
          <a:contourClr>
            <a:schemeClr val="tx2"/>
          </a:contourClr>
        </a:sp3d>
      </c:spPr>
    </c:backWall>
    <c:plotArea>
      <c:layout>
        <c:manualLayout>
          <c:layoutTarget val="inner"/>
          <c:xMode val="edge"/>
          <c:yMode val="edge"/>
          <c:x val="7.8725276527934013E-2"/>
          <c:y val="1.686559192368426E-2"/>
          <c:w val="0.91655254030745903"/>
          <c:h val="0.82481312466754386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бюджета всего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-4.4642857142857418E-3"/>
                  <c:y val="8.300906216304489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4562861748658529E-17"/>
                  <c:y val="9.079116174082976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642857142858294E-3"/>
                  <c:y val="8.300906216304486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r"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0.93420000000000003</c:v>
                </c:pt>
                <c:pt idx="1">
                  <c:v>0.96700000000000008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бюджета в рамках программ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1.9345238095238151E-2"/>
                  <c:y val="1.753404914187690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3154761904761904E-2"/>
                  <c:y val="1.377163668941154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833333333333412E-2"/>
                  <c:y val="3.30981764952480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ru-RU" dirty="0" smtClean="0"/>
                      <a:t>3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0.0%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hape val="box"/>
        <c:axId val="146575744"/>
        <c:axId val="146577280"/>
        <c:axId val="146569408"/>
      </c:bar3DChart>
      <c:catAx>
        <c:axId val="1465757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577280"/>
        <c:crosses val="autoZero"/>
        <c:auto val="1"/>
        <c:lblAlgn val="ctr"/>
        <c:lblOffset val="100"/>
      </c:catAx>
      <c:valAx>
        <c:axId val="1465772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/>
              </a:solidFill>
              <a:round/>
            </a:ln>
            <a:effectLst/>
          </c:spPr>
        </c:majorGridlines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575744"/>
        <c:crosses val="autoZero"/>
        <c:crossBetween val="between"/>
      </c:valAx>
      <c:serAx>
        <c:axId val="14656940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tickLblPos val="none"/>
        <c:crossAx val="146577280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088684967303851"/>
          <c:y val="0.84272645921286538"/>
          <c:w val="0.78668189913760767"/>
          <c:h val="0.1572735407871347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CE969AF-3E19-459B-8DF3-669F67BB718D}" type="datetimeFigureOut">
              <a:rPr lang="ru-RU"/>
              <a:pPr>
                <a:defRPr/>
              </a:pPr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21" tIns="45711" rIns="91421" bIns="457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C4BB4DC-1979-4ED2-B262-9A43A2B089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29895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60777B2-884B-4A97-90D5-E1FFFB8392F7}" type="datetimeFigureOut">
              <a:rPr lang="ru-RU"/>
              <a:pPr>
                <a:defRPr/>
              </a:pPr>
              <a:t>18.05.2023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1" rIns="91421" bIns="45711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21" tIns="45711" rIns="91421" bIns="4571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21" tIns="45711" rIns="91421" bIns="457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85D91D-B1F6-46DE-BB79-3BFC262075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1844769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2788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94205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64069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16479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984389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95864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97714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14488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546428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021060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A931E-360D-4DFF-B943-3447B8F1006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27736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8A452-E8CC-4F2F-89B9-51967858FA1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23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5810F-F009-4397-82C8-9BD7498FEB9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45025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A931E-360D-4DFF-B943-3447B8F1006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767262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CC180-0261-41F3-850A-949A344498B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04537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E6686-AB28-4E2B-A233-85F6E5FE2D7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331817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3CFD1-8E02-4787-90AC-0D353CD692B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755103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D1EA1-6EBD-4189-95A2-4EE4C460CBF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746818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2A658-A556-4510-B282-5F042E2BD61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926615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749FB-ECDE-490C-B29A-4D30423B0C3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732507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5342E-BE8E-48C5-903A-818C2F13511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61489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CC180-0261-41F3-850A-949A344498B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794978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186CD-4C35-48AF-B461-0F9DA519772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5825655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8A452-E8CC-4F2F-89B9-51967858FA1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629809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5810F-F009-4397-82C8-9BD7498FEB9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8695012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-838200" y="990600"/>
            <a:ext cx="914400" cy="91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60D76-C6E7-4D6F-A473-58A17AC2F5E4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7934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A931E-360D-4DFF-B943-3447B8F1006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9841288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CC180-0261-41F3-850A-949A344498B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0046198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E6686-AB28-4E2B-A233-85F6E5FE2D7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9291801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3CFD1-8E02-4787-90AC-0D353CD692B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7897454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D1EA1-6EBD-4189-95A2-4EE4C460CBF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945251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2A658-A556-4510-B282-5F042E2BD61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35066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E6686-AB28-4E2B-A233-85F6E5FE2D7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855475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749FB-ECDE-490C-B29A-4D30423B0C3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622000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5342E-BE8E-48C5-903A-818C2F13511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5585778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186CD-4C35-48AF-B461-0F9DA519772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2819459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8A452-E8CC-4F2F-89B9-51967858FA1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5415155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5810F-F009-4397-82C8-9BD7498FEB9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3066398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3E755-51C7-4424-A70F-7AE241F5B3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03706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3CFD1-8E02-4787-90AC-0D353CD692B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48301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D1EA1-6EBD-4189-95A2-4EE4C460CBF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75316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2A658-A556-4510-B282-5F042E2BD61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9143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749FB-ECDE-490C-B29A-4D30423B0C3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8059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5342E-BE8E-48C5-903A-818C2F13511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90024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186CD-4C35-48AF-B461-0F9DA519772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2420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chemeClr val="bg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28DE1C-B5BD-4C06-9D4A-E1F3461851A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73747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5" r:id="rId1"/>
    <p:sldLayoutId id="2147485076" r:id="rId2"/>
    <p:sldLayoutId id="2147485077" r:id="rId3"/>
    <p:sldLayoutId id="2147485078" r:id="rId4"/>
    <p:sldLayoutId id="2147485079" r:id="rId5"/>
    <p:sldLayoutId id="2147485080" r:id="rId6"/>
    <p:sldLayoutId id="2147485081" r:id="rId7"/>
    <p:sldLayoutId id="2147485082" r:id="rId8"/>
    <p:sldLayoutId id="2147485083" r:id="rId9"/>
    <p:sldLayoutId id="2147485084" r:id="rId10"/>
    <p:sldLayoutId id="214748508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28DE1C-B5BD-4C06-9D4A-E1F3461851A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598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36" r:id="rId1"/>
    <p:sldLayoutId id="2147485137" r:id="rId2"/>
    <p:sldLayoutId id="2147485138" r:id="rId3"/>
    <p:sldLayoutId id="2147485139" r:id="rId4"/>
    <p:sldLayoutId id="2147485140" r:id="rId5"/>
    <p:sldLayoutId id="2147485141" r:id="rId6"/>
    <p:sldLayoutId id="2147485142" r:id="rId7"/>
    <p:sldLayoutId id="2147485143" r:id="rId8"/>
    <p:sldLayoutId id="2147485144" r:id="rId9"/>
    <p:sldLayoutId id="2147485145" r:id="rId10"/>
    <p:sldLayoutId id="2147485146" r:id="rId11"/>
    <p:sldLayoutId id="2147485211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28DE1C-B5BD-4C06-9D4A-E1F3461851A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85336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61" r:id="rId1"/>
    <p:sldLayoutId id="2147485162" r:id="rId2"/>
    <p:sldLayoutId id="2147485163" r:id="rId3"/>
    <p:sldLayoutId id="2147485164" r:id="rId4"/>
    <p:sldLayoutId id="2147485165" r:id="rId5"/>
    <p:sldLayoutId id="2147485166" r:id="rId6"/>
    <p:sldLayoutId id="2147485167" r:id="rId7"/>
    <p:sldLayoutId id="2147485168" r:id="rId8"/>
    <p:sldLayoutId id="2147485169" r:id="rId9"/>
    <p:sldLayoutId id="2147485170" r:id="rId10"/>
    <p:sldLayoutId id="2147485171" r:id="rId11"/>
    <p:sldLayoutId id="2147485198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4.xml"/><Relationship Id="rId5" Type="http://schemas.openxmlformats.org/officeDocument/2006/relationships/oleObject" Target="../embeddings/_____Microsoft_Office_Excel_97-20032.xls"/><Relationship Id="rId4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7.xml"/><Relationship Id="rId1" Type="http://schemas.openxmlformats.org/officeDocument/2006/relationships/themeOverride" Target="../theme/themeOverride5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6.xml"/><Relationship Id="rId5" Type="http://schemas.openxmlformats.org/officeDocument/2006/relationships/hyperlink" Target="http://www.lokosovo.ru/deyatelnost/byudzhet-i-finansy.php" TargetMode="External"/><Relationship Id="rId4" Type="http://schemas.openxmlformats.org/officeDocument/2006/relationships/hyperlink" Target="mailto:lokosovoadm@mail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5" Type="http://schemas.openxmlformats.org/officeDocument/2006/relationships/oleObject" Target="../embeddings/_____Microsoft_Office_Excel_97-20031.xls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2852"/>
            <a:ext cx="7743852" cy="471490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fontAlgn="base">
              <a:spcAft>
                <a:spcPct val="0"/>
              </a:spcAft>
            </a:pPr>
            <a:r>
              <a:rPr lang="ru-RU" sz="66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ru-RU" sz="66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ru-RU" sz="66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Исполнение </a:t>
            </a:r>
            <a:r>
              <a:rPr lang="ru-RU" sz="6600" b="1" dirty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бюджета </a:t>
            </a:r>
            <a:r>
              <a:rPr lang="ru-RU" sz="66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сельского поселения </a:t>
            </a:r>
            <a:r>
              <a:rPr lang="ru-RU" sz="6600" b="1" dirty="0" err="1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Локосово</a:t>
            </a:r>
            <a:endParaRPr lang="ru-RU" sz="66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764394"/>
            <a:ext cx="8115328" cy="1395412"/>
          </a:xfrm>
        </p:spPr>
        <p:txBody>
          <a:bodyPr>
            <a:norm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defRPr/>
            </a:pPr>
            <a:r>
              <a:rPr lang="ru-RU" sz="66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за </a:t>
            </a:r>
            <a:r>
              <a:rPr lang="ru-RU" sz="60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2021</a:t>
            </a:r>
            <a:r>
              <a:rPr lang="ru-RU" sz="66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 год</a:t>
            </a:r>
            <a:endParaRPr lang="ru-RU" sz="6600" dirty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nstantia" panose="02030602050306030303" pitchFamily="18" charset="0"/>
            </a:endParaRPr>
          </a:p>
        </p:txBody>
      </p:sp>
      <p:pic>
        <p:nvPicPr>
          <p:cNvPr id="50180" name="Picture 4" descr="http://www.lokosovo.ru/source/img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285728"/>
            <a:ext cx="952500" cy="1209676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202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Функциональная структура расходов бюджета сельского поселения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Локосово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за 2021 год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201E1972-98FE-4D37-A58D-848CB91E963A}" type="slidenum">
              <a:rPr lang="ru-RU" altLang="ru-R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10</a:t>
            </a:fld>
            <a:endParaRPr lang="ru-RU" altLang="ru-RU" sz="1400" smtClean="0">
              <a:latin typeface="Arial" panose="020B0604020202020204" pitchFamily="34" charset="0"/>
            </a:endParaRPr>
          </a:p>
        </p:txBody>
      </p:sp>
      <p:graphicFrame>
        <p:nvGraphicFramePr>
          <p:cNvPr id="30723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3036710397"/>
              </p:ext>
            </p:extLst>
          </p:nvPr>
        </p:nvGraphicFramePr>
        <p:xfrm>
          <a:off x="534988" y="1363663"/>
          <a:ext cx="8281987" cy="4976812"/>
        </p:xfrm>
        <a:graphic>
          <a:graphicData uri="http://schemas.openxmlformats.org/presentationml/2006/ole">
            <p:oleObj spid="_x0000_s40090" name="Worksheet" r:id="rId5" imgW="6181722" imgH="3714660" progId="Excel.Shee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321177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857231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000" b="1" dirty="0" smtClean="0">
                <a:solidFill>
                  <a:srgbClr val="E5F4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Экономическая структура расходов бюджета сельского поселения </a:t>
            </a:r>
            <a:r>
              <a:rPr lang="ru-RU" sz="3000" b="1" dirty="0" err="1" smtClean="0">
                <a:solidFill>
                  <a:srgbClr val="E5F4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Локосово</a:t>
            </a:r>
            <a:r>
              <a:rPr lang="ru-RU" sz="3000" b="1" dirty="0" smtClean="0">
                <a:solidFill>
                  <a:srgbClr val="E5F4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за 2021 год </a:t>
            </a:r>
            <a:endParaRPr lang="ru-RU" sz="2600" b="1" dirty="0" smtClean="0">
              <a:solidFill>
                <a:srgbClr val="E5F4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48A61D5C-3E2A-4986-AAB0-43661A352C08}" type="slidenum">
              <a:rPr lang="ru-RU" altLang="ru-R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11</a:t>
            </a:fld>
            <a:endParaRPr lang="ru-RU" altLang="ru-RU" sz="1400" smtClean="0">
              <a:latin typeface="Arial" panose="020B0604020202020204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214282" y="857232"/>
          <a:ext cx="8643998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"/>
            <a:ext cx="8572560" cy="8572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Информация о расходах на реализацию Указов Президента РФ от 07.05.2012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000107"/>
          <a:ext cx="8858312" cy="5461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857256"/>
                <a:gridCol w="1071570"/>
                <a:gridCol w="928694"/>
                <a:gridCol w="1121754"/>
                <a:gridCol w="878510"/>
              </a:tblGrid>
              <a:tr h="536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Целевые показатели, установленные для ОМСУ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Депкультуры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latin typeface="Times New Roman"/>
                        </a:rPr>
                        <a:t>Югры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, с учётом мер по оптимизации расходов*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отчёт за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отчёт за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2020год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2021 год</a:t>
                      </a:r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 за 2021 год</a:t>
                      </a:r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latin typeface="Times New Roman"/>
                        </a:rPr>
                        <a:t>  - среднесписочная численность работников, 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6,2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  - средняя заработная плата, рублей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60 791,70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60 791,70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60 791,70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63 279,00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63 151,90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915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latin typeface="Times New Roman"/>
                        </a:rPr>
                        <a:t>Расходы по фонду оплаты труда  с начислениями с учётом всех источников финансирования,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6295,50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6 143,70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5 636,20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6 984,10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6 176,90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 - заработная плата,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4 809,20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4 659,50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4 165,50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5 464,80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4 775,90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 - начисления на оплату труда,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1 486,10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1 484,60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1 470,70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1 519,20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1 401,10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17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в том числе за счет бюджета,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6 295,50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6 143,50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5 636,20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6 984,10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6 176,90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 - заработная плата,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4 809,20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4 659,50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4 165,50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5 464,80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4 775,90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 - начисления на оплату труда,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1 486,10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1 484,60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1 470,70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1 519,20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latin typeface="Times New Roman"/>
                        </a:rPr>
                        <a:t>1 401,10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в том числе за счет средств от приносящей доход деятельности, 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83,10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63,60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8,30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8,30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6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Прирост ФОТ к уровню </a:t>
                      </a:r>
                      <a:r>
                        <a:rPr lang="ru-RU" sz="1200" b="0" i="1" u="none" strike="noStrike" dirty="0" smtClean="0">
                          <a:latin typeface="Times New Roman"/>
                        </a:rPr>
                        <a:t>2019 </a:t>
                      </a:r>
                      <a:r>
                        <a:rPr lang="ru-RU" sz="1200" b="0" i="1" u="none" strike="noStrike" dirty="0">
                          <a:latin typeface="Times New Roman"/>
                        </a:rPr>
                        <a:t>года,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2 592,00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182,40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-673,90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840,40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540,70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в том числе за счет бюджета, 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2 592,00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182,40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-673,90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840,40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540,70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из них за счет субсидии на повышение ФОТ,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408,80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229,50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229,50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459,30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latin typeface="Times New Roman"/>
                        </a:rPr>
                        <a:t>459,30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012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>
                          <a:latin typeface="Times New Roman"/>
                        </a:rPr>
                        <a:t>в том числе за счет средств от приносящей доход деятельности, 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-17,80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63,60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-55,30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8,30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CC180-0261-41F3-850A-949A344498BB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58246" cy="114300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Анализ исполнения бюджета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поселения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Локосово за 2021 </a:t>
            </a:r>
            <a:r>
              <a:rPr lang="ru-RU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2022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годы</a:t>
            </a: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77784051"/>
              </p:ext>
            </p:extLst>
          </p:nvPr>
        </p:nvGraphicFramePr>
        <p:xfrm>
          <a:off x="683568" y="1484784"/>
          <a:ext cx="764738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2A658-A556-4510-B282-5F042E2BD61F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767868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485188" cy="4637087"/>
          </a:xfrm>
        </p:spPr>
        <p:txBody>
          <a:bodyPr>
            <a:normAutofit/>
          </a:bodyPr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Контактная информация для граждан</a:t>
            </a:r>
            <a:b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b="1" dirty="0" smtClean="0"/>
              <a:t>За получением дополнительной информации просим обращаться в АДМИНИСТРАЦИЮ СЕЛЬСКОГО ПОСЕЛЕНИЯ ЛОКОСОВО</a:t>
            </a:r>
            <a:br>
              <a:rPr lang="ru-RU" sz="1800" b="1" dirty="0" smtClean="0"/>
            </a:br>
            <a:r>
              <a:rPr lang="ru-RU" sz="1800" b="1" dirty="0" smtClean="0"/>
              <a:t>Адрес: ул. ЗАВОДСКАЯ, д.5, С.П. ЛОКОСОВО, Ханты-Мансийский автономный округ - </a:t>
            </a:r>
            <a:r>
              <a:rPr lang="ru-RU" sz="1800" b="1" dirty="0" err="1" smtClean="0"/>
              <a:t>Югра</a:t>
            </a:r>
            <a:r>
              <a:rPr lang="ru-RU" sz="1800" b="1" dirty="0" smtClean="0"/>
              <a:t>, Тюменская область, 628454 </a:t>
            </a:r>
            <a:br>
              <a:rPr lang="ru-RU" sz="1800" b="1" dirty="0" smtClean="0"/>
            </a:br>
            <a:r>
              <a:rPr lang="ru-RU" sz="1800" b="1" dirty="0" smtClean="0"/>
              <a:t>Телефоны: </a:t>
            </a:r>
            <a:br>
              <a:rPr lang="ru-RU" sz="1800" b="1" dirty="0" smtClean="0"/>
            </a:br>
            <a:r>
              <a:rPr lang="ru-RU" sz="1800" b="1" dirty="0" smtClean="0"/>
              <a:t>8(3462) 550-548 - приёмная </a:t>
            </a:r>
            <a:br>
              <a:rPr lang="ru-RU" sz="1800" b="1" dirty="0" smtClean="0"/>
            </a:br>
            <a:r>
              <a:rPr lang="ru-RU" sz="1800" b="1" dirty="0" err="1" smtClean="0"/>
              <a:t>E-mail</a:t>
            </a:r>
            <a:r>
              <a:rPr lang="ru-RU" sz="1800" b="1" dirty="0" smtClean="0"/>
              <a:t>: </a:t>
            </a:r>
            <a:r>
              <a:rPr lang="en-US" sz="2000" b="1" dirty="0" smtClean="0">
                <a:hlinkClick r:id="rId4"/>
              </a:rPr>
              <a:t>lokosovoadm@mail.ru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Адрес сайта: </a:t>
            </a:r>
            <a:r>
              <a:rPr lang="en-US" sz="1800" b="1" dirty="0" smtClean="0">
                <a:hlinkClick r:id="rId5"/>
              </a:rPr>
              <a:t>http://www.lokosovo.ru/deyatelnost/byudzhet-i-finansy.php</a:t>
            </a: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/>
              <a:t>Время работы: </a:t>
            </a:r>
            <a:r>
              <a:rPr lang="ru-RU" sz="1800" b="1" dirty="0" err="1" smtClean="0"/>
              <a:t>вт-пт</a:t>
            </a:r>
            <a:r>
              <a:rPr lang="ru-RU" sz="1800" b="1" dirty="0" smtClean="0"/>
              <a:t> с 9</a:t>
            </a:r>
            <a:r>
              <a:rPr lang="ru-RU" sz="1800" b="1" baseline="30000" dirty="0" smtClean="0"/>
              <a:t>00</a:t>
            </a:r>
            <a:r>
              <a:rPr lang="ru-RU" sz="1800" b="1" dirty="0" smtClean="0"/>
              <a:t> до 17</a:t>
            </a:r>
            <a:r>
              <a:rPr lang="ru-RU" sz="1800" b="1" baseline="30000" dirty="0" smtClean="0"/>
              <a:t>00</a:t>
            </a:r>
            <a:r>
              <a:rPr lang="ru-RU" sz="1800" b="1" dirty="0" smtClean="0"/>
              <a:t> (перерыв с 13</a:t>
            </a:r>
            <a:r>
              <a:rPr lang="ru-RU" sz="1800" b="1" baseline="30000" dirty="0" smtClean="0"/>
              <a:t>00</a:t>
            </a:r>
            <a:r>
              <a:rPr lang="ru-RU" sz="1800" b="1" dirty="0" smtClean="0"/>
              <a:t> до 14</a:t>
            </a:r>
            <a:r>
              <a:rPr lang="ru-RU" sz="1800" b="1" baseline="30000" dirty="0" smtClean="0"/>
              <a:t>00</a:t>
            </a:r>
            <a:r>
              <a:rPr lang="ru-RU" sz="1800" b="1" dirty="0" smtClean="0"/>
              <a:t>),</a:t>
            </a:r>
            <a:br>
              <a:rPr lang="ru-RU" sz="1800" b="1" dirty="0" smtClean="0"/>
            </a:br>
            <a:r>
              <a:rPr lang="ru-RU" sz="1800" b="1" dirty="0" smtClean="0"/>
              <a:t>в понедельник с 9</a:t>
            </a:r>
            <a:r>
              <a:rPr lang="ru-RU" sz="1800" b="1" baseline="30000" dirty="0" smtClean="0"/>
              <a:t>00</a:t>
            </a:r>
            <a:r>
              <a:rPr lang="ru-RU" sz="1800" b="1" dirty="0" smtClean="0"/>
              <a:t> до 18</a:t>
            </a:r>
            <a:r>
              <a:rPr lang="ru-RU" sz="1800" b="1" baseline="30000" dirty="0" smtClean="0"/>
              <a:t>00</a:t>
            </a: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err="1" smtClean="0"/>
              <a:t>сб-вс</a:t>
            </a:r>
            <a:r>
              <a:rPr lang="ru-RU" sz="1800" b="1" dirty="0" smtClean="0"/>
              <a:t> выходной </a:t>
            </a:r>
            <a:r>
              <a:rPr lang="ru-RU" sz="21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1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1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85728"/>
            <a:ext cx="8477280" cy="1357322"/>
          </a:xfrm>
          <a:effectLst>
            <a:glow rad="63500">
              <a:schemeClr val="accent1"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Бюджет сельского поселения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Локосово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      2021 год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(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тыс. руб.)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01267976"/>
              </p:ext>
            </p:extLst>
          </p:nvPr>
        </p:nvGraphicFramePr>
        <p:xfrm>
          <a:off x="304800" y="1643050"/>
          <a:ext cx="8610600" cy="4945547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49000"/>
                    </a:prstClr>
                  </a:innerShdw>
                </a:effectLst>
                <a:tableStyleId>{5C22544A-7EE6-4342-B048-85BDC9FD1C3A}</a:tableStyleId>
              </a:tblPr>
              <a:tblGrid>
                <a:gridCol w="2537052"/>
                <a:gridCol w="2075770"/>
                <a:gridCol w="1998889"/>
                <a:gridCol w="1998889"/>
              </a:tblGrid>
              <a:tr h="1670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3600" marR="93600" marT="46800" marB="4680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решением Совета депутатов</a:t>
                      </a:r>
                    </a:p>
                  </a:txBody>
                  <a:tcPr marL="93600" marR="93600" marT="46800" marB="4680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план</a:t>
                      </a:r>
                    </a:p>
                  </a:txBody>
                  <a:tcPr marL="51435" marR="51435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51435" marR="51435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1062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64 668,3</a:t>
                      </a: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52 240,6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49 629,0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1031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64 668,3</a:t>
                      </a: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54 513,6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51 260,6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118139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"-", профицит "+"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-2 273,0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-1 631,6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5897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8858312" cy="500066"/>
          </a:xfrm>
          <a:effectLst>
            <a:glow rad="63500">
              <a:schemeClr val="accent1"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Исполнение доходной части бюджета сельского поселения </a:t>
            </a:r>
            <a:r>
              <a:rPr lang="ru-RU" sz="2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Локосово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ru-RU" sz="2200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з</a:t>
            </a:r>
            <a:r>
              <a:rPr lang="ru-RU" sz="2200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 2021 </a:t>
            </a: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год  (тыс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руб</a:t>
            </a: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.)</a:t>
            </a:r>
            <a:r>
              <a:rPr lang="ru-RU" sz="2400" dirty="0">
                <a:solidFill>
                  <a:srgbClr val="0563C1"/>
                </a:solidFill>
                <a:latin typeface="+mn-lt"/>
              </a:rPr>
              <a:t/>
            </a:r>
            <a:br>
              <a:rPr lang="ru-RU" sz="2400" dirty="0">
                <a:solidFill>
                  <a:srgbClr val="0563C1"/>
                </a:solidFill>
                <a:latin typeface="+mn-lt"/>
              </a:rPr>
            </a:br>
            <a:endParaRPr lang="ru-RU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49122013"/>
              </p:ext>
            </p:extLst>
          </p:nvPr>
        </p:nvGraphicFramePr>
        <p:xfrm>
          <a:off x="395536" y="836712"/>
          <a:ext cx="8501124" cy="5218000"/>
        </p:xfrm>
        <a:graphic>
          <a:graphicData uri="http://schemas.openxmlformats.org/drawingml/2006/table">
            <a:tbl>
              <a:tblPr firstRow="1" bandRow="1">
                <a:effectLst>
                  <a:reflection endPos="0" dir="5400000" sy="-100000" algn="bl" rotWithShape="0"/>
                </a:effectLst>
                <a:tableStyleId>{5C22544A-7EE6-4342-B048-85BDC9FD1C3A}</a:tableStyleId>
              </a:tblPr>
              <a:tblGrid>
                <a:gridCol w="3404653"/>
                <a:gridCol w="953068"/>
                <a:gridCol w="1143008"/>
                <a:gridCol w="1268838"/>
                <a:gridCol w="1731557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 дохода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Первона-чальный план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Уточнённый план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уточненному  плану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41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 ДОХОДОВ</a:t>
                      </a: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64 668,3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52 240,6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49 629,0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95,0%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5218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5 063,2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5 030,7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5 174,7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102,9%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4979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том числе: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2 581,1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2 543,7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2 259,4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88,8%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5254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Налоги на товары</a:t>
                      </a:r>
                      <a:r>
                        <a:rPr lang="ru-RU" sz="1100" b="0" i="0" u="none" strike="noStrike" baseline="0" dirty="0" smtClean="0">
                          <a:latin typeface="Times New Roman"/>
                        </a:rPr>
                        <a:t> (работы, услуги) реализуемые на территории Российской Федерации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1 845,7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1 845,8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2 316,7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125,5%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4691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624,4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624,7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580,2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92,9%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5721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том числе: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476,3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476,3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441,1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92,6%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34761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Транспортный налог</a:t>
                      </a:r>
                      <a:r>
                        <a:rPr lang="ru-RU" sz="1000" b="0" kern="1200" baseline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 организаций</a:t>
                      </a:r>
                      <a:endParaRPr lang="ru-RU" sz="1000" b="0" kern="1200" noProof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3,3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3,9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118,2%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3863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Транспортный налог с физических лиц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70,0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75,5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107,9%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Земельный налог с организаций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46,6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105,9%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34464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Земельный налог с физических лиц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31,1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31,1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13,1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42,1%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kern="1200" noProof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16,5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18,4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111,5%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3628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915400" cy="785818"/>
          </a:xfrm>
        </p:spPr>
        <p:txBody>
          <a:bodyPr anchorCtr="0">
            <a:norm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Исполнение доходной части бюджета </a:t>
            </a: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сельского поселения </a:t>
            </a:r>
            <a:r>
              <a:rPr lang="ru-RU" sz="24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Локосово</a:t>
            </a: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 за 2021 </a:t>
            </a: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год  (тыс. руб</a:t>
            </a: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.)</a:t>
            </a:r>
            <a:r>
              <a:rPr lang="ru-RU" sz="800" dirty="0" smtClean="0"/>
              <a:t>                                                                                                                                                                   </a:t>
            </a:r>
            <a:endParaRPr lang="ru-RU" sz="1500" dirty="0" smtClean="0"/>
          </a:p>
        </p:txBody>
      </p:sp>
      <p:sp>
        <p:nvSpPr>
          <p:cNvPr id="9221" name="TextBox 2"/>
          <p:cNvSpPr txBox="1">
            <a:spLocks noChangeArrowheads="1"/>
          </p:cNvSpPr>
          <p:nvPr/>
        </p:nvSpPr>
        <p:spPr bwMode="auto">
          <a:xfrm>
            <a:off x="609600" y="2438400"/>
            <a:ext cx="670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16798358"/>
              </p:ext>
            </p:extLst>
          </p:nvPr>
        </p:nvGraphicFramePr>
        <p:xfrm>
          <a:off x="214283" y="1214422"/>
          <a:ext cx="8572559" cy="5414293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49000"/>
                    </a:prstClr>
                  </a:innerShdw>
                  <a:reflection endPos="0" dir="5400000" sy="-100000" algn="bl" rotWithShape="0"/>
                </a:effectLst>
                <a:tableStyleId>{5C22544A-7EE6-4342-B048-85BDC9FD1C3A}</a:tableStyleId>
              </a:tblPr>
              <a:tblGrid>
                <a:gridCol w="3120627"/>
                <a:gridCol w="1168271"/>
                <a:gridCol w="1324041"/>
                <a:gridCol w="1157476"/>
                <a:gridCol w="1802144"/>
              </a:tblGrid>
              <a:tr h="785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 дохода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Первона-чальный план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Уточнён ный план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</a:t>
                      </a:r>
                      <a:endParaRPr lang="ru-RU" dirty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уточненному  плану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263,5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296,0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361,1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122,0%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53972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доходы от</a:t>
                      </a:r>
                      <a:r>
                        <a:rPr lang="ru-RU" sz="1000" b="0" kern="1200" baseline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компенсации затрат государства</a:t>
                      </a:r>
                      <a:endParaRPr lang="ru-RU" sz="1000" b="0" kern="1200" noProof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53972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42469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59 341,5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46 913,9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44 093,2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94,0%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8312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60314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14 490,4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14 490,4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14 490,4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60314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294,2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287,0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287,0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60314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МБТ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44 556,9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31 324,3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28 503,6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91,0%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60314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Остальные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812,2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812,2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43619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175" y="329406"/>
            <a:ext cx="8229600" cy="11398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Структура доходной части бюджета сельского поселения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Локосово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за 2021 год</a:t>
            </a:r>
          </a:p>
        </p:txBody>
      </p:sp>
      <p:graphicFrame>
        <p:nvGraphicFramePr>
          <p:cNvPr id="22532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85193000"/>
              </p:ext>
            </p:extLst>
          </p:nvPr>
        </p:nvGraphicFramePr>
        <p:xfrm>
          <a:off x="290513" y="2087563"/>
          <a:ext cx="8559800" cy="3830637"/>
        </p:xfrm>
        <a:graphic>
          <a:graphicData uri="http://schemas.openxmlformats.org/presentationml/2006/ole">
            <p:oleObj spid="_x0000_s38046" name="Worksheet" r:id="rId5" imgW="5448311" imgH="2438370" progId="Excel.Shee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122931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1"/>
            <a:ext cx="8458200" cy="914400"/>
          </a:xfrm>
          <a:effectLst>
            <a:glow rad="63500">
              <a:schemeClr val="accent1"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ru-RU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Сведения об 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объёме </a:t>
            </a:r>
            <a:r>
              <a:rPr lang="ru-RU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муниципального долга 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Локосово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на начало и конец  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2021 </a:t>
            </a:r>
            <a:r>
              <a:rPr lang="ru-RU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года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(тыс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. руб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.)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00881580"/>
              </p:ext>
            </p:extLst>
          </p:nvPr>
        </p:nvGraphicFramePr>
        <p:xfrm>
          <a:off x="228600" y="1643050"/>
          <a:ext cx="8686800" cy="371477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49000"/>
                    </a:prstClr>
                  </a:innerShdw>
                </a:effectLst>
                <a:tableStyleId>{5C22544A-7EE6-4342-B048-85BDC9FD1C3A}</a:tableStyleId>
              </a:tblPr>
              <a:tblGrid>
                <a:gridCol w="2819400"/>
                <a:gridCol w="1447800"/>
                <a:gridCol w="1394732"/>
                <a:gridCol w="1512434"/>
                <a:gridCol w="1512434"/>
              </a:tblGrid>
              <a:tr h="1967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3600" marR="93600" marT="46800" marB="4680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состоянию на 01.01.2021</a:t>
                      </a:r>
                    </a:p>
                  </a:txBody>
                  <a:tcPr marL="93600" marR="93600" marT="46800" marB="4680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состоянию на 31.12.2021</a:t>
                      </a:r>
                    </a:p>
                  </a:txBody>
                  <a:tcPr marL="51435" marR="51435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Верхний предел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ного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долга на 01.01.2022</a:t>
                      </a:r>
                    </a:p>
                  </a:txBody>
                  <a:tcPr marL="51435" marR="51435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Предельный объём муниципаль -ного долга на 01.01.2022</a:t>
                      </a:r>
                    </a:p>
                  </a:txBody>
                  <a:tcPr marL="51435" marR="51435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90047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Муниципальные гарантии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84666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муниципального долга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3408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929718" cy="5334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Анализ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исполнения муниципальных программ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сельского поселения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Локосово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 за 2021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год  (тыс. руб.)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33795043"/>
              </p:ext>
            </p:extLst>
          </p:nvPr>
        </p:nvGraphicFramePr>
        <p:xfrm>
          <a:off x="142842" y="928670"/>
          <a:ext cx="8858314" cy="561118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785951"/>
                <a:gridCol w="1714513"/>
                <a:gridCol w="3929090"/>
                <a:gridCol w="500066"/>
                <a:gridCol w="500066"/>
                <a:gridCol w="428628"/>
              </a:tblGrid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Цели Программы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Задачи Программы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Уточн</a:t>
                      </a:r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                     план</a:t>
                      </a:r>
                    </a:p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Испол</a:t>
                      </a:r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-              </a:t>
                      </a:r>
                      <a:r>
                        <a:rPr lang="ru-RU" sz="1000" b="0" i="1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нено</a:t>
                      </a:r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            всего 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% исп.</a:t>
                      </a:r>
                    </a:p>
                  </a:txBody>
                  <a:tcPr marL="0" marR="0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138332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</a:t>
                      </a:r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Локосово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«Профилактика экстремизма, гармонизация межэтнических и межкультурных отношений, укрепление толерантности в муниципальном образовании сельское поселение </a:t>
                      </a:r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Локосово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на 2020 - 2022 годы»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Создание 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в сельском поселении </a:t>
                      </a:r>
                      <a:r>
                        <a:rPr lang="ru-RU" sz="13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Локосово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толерантной среды на основе ценностей многонационального российского общества, общероссийской гражданской идентичности и культурного самосознания, принципов соблюдения прав и свобод человека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1. Воспитание толерантности через систему образования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2. Укрепление толерантности и профилактика экстремизма в молодёжной среде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3. Укрепление толерантности в сельском поселение </a:t>
                      </a:r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Локосово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через средства массовой информации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4. Содействие национально-культурному взаимодействию в сельском поселение </a:t>
                      </a:r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Локосово</a:t>
                      </a:r>
                      <a:endParaRPr lang="ru-RU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5. Поддержание межконфессионального мира и согласия в сельском поселение </a:t>
                      </a:r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Локосово</a:t>
                      </a:r>
                      <a:endParaRPr lang="ru-RU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6. Совершенствование механизмов обеспечения законности и правопорядка в сфере межнациональных отношений в сельском поселение </a:t>
                      </a:r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Локосово</a:t>
                      </a:r>
                      <a:endParaRPr lang="ru-RU" sz="13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7. Содействие адаптации и интеграции мигрантов в культурном и социальном пространстве в сельском поселение </a:t>
                      </a:r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Локосово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3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101241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</a:t>
                      </a:r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Локосово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«Обеспечение первичных мер пожарной безопасности на территории сельского поселения </a:t>
                      </a:r>
                      <a:r>
                        <a:rPr lang="ru-RU" sz="13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Локосово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на 2020 - 2022 годы»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indent="-342900" algn="ctr" fontAlgn="b">
                        <a:buNone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1. Усиление работы по предупреждению пожаров и гибели людей, активизация работы среди населения по предупреждению пожаров в жилом секторе, особенно среди лиц злоупотребляющих алкоголем и неблагополучных семей, состоящих на учете;</a:t>
                      </a:r>
                    </a:p>
                    <a:p>
                      <a:pPr marL="342900" indent="-342900" algn="ctr" fontAlgn="b">
                        <a:buNone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У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крепление законности в части привлечения к административной ответственности нарушителей противопожарных норм и правил, частного сектора, также садоводческих обществ.</a:t>
                      </a:r>
                    </a:p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172,0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172,0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3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2118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2853"/>
            <a:ext cx="7886700" cy="7143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Анализ исполнения муниципальных программ сельского поселения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Локосово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 за 2021 год  (тыс. руб.)</a:t>
            </a:r>
            <a:endParaRPr lang="ru-RU" sz="2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6" y="857233"/>
          <a:ext cx="8501124" cy="565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1087"/>
                <a:gridCol w="2089258"/>
                <a:gridCol w="3025822"/>
                <a:gridCol w="504304"/>
                <a:gridCol w="576347"/>
                <a:gridCol w="504306"/>
              </a:tblGrid>
              <a:tr h="4892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Наименование программы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Цели Программы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Задачи Программы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Уточн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                      план</a:t>
                      </a:r>
                    </a:p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всего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Испол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-              </a:t>
                      </a:r>
                      <a:r>
                        <a:rPr lang="ru-RU" sz="1100" b="0" i="1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нено</a:t>
                      </a:r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             всего 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% исп.</a:t>
                      </a:r>
                    </a:p>
                  </a:txBody>
                  <a:tcPr marL="0" marR="0" marT="0" marB="0" anchor="ctr"/>
                </a:tc>
              </a:tr>
              <a:tr h="1786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Локосово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«Профилактика правонарушений в сфере охраны общественного порядка на территории сельского поселения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Локосово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на 2020 - 2022 год»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indent="-36000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системы социальной </a:t>
                      </a: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профилактики </a:t>
                      </a: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правонарушений и преступлений, </a:t>
                      </a: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способствующей </a:t>
                      </a: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укреплению общественной безопасности на </a:t>
                      </a: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территории сельского поселения </a:t>
                      </a:r>
                      <a:r>
                        <a:rPr lang="ru-RU" sz="1200" b="0" i="0" u="none" strike="noStrike" spc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Локосово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444500" algn="ctr">
                        <a:lnSpc>
                          <a:spcPts val="1345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AutoNum type="arabicPeriod"/>
                        <a:tabLst>
                          <a:tab pos="878205" algn="l"/>
                        </a:tabLst>
                      </a:pP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</a:t>
                      </a: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совершенствование условий для  обеспечения общественного порядка, в том числе с участием </a:t>
                      </a: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граждан.</a:t>
                      </a:r>
                    </a:p>
                    <a:p>
                      <a:pPr indent="-444500" algn="ctr">
                        <a:lnSpc>
                          <a:spcPts val="1345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None/>
                        <a:tabLst>
                          <a:tab pos="878205" algn="l"/>
                        </a:tabLst>
                      </a:pP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 Совершенствование механизмов </a:t>
                      </a: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эффективного субъектов профилактики правонарушений с лицами, участвующими  профилактике правонарушений, по вопросам профилактики правонарушений.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33,4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33,4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3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224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Локосово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«Развитие муниципальной службы в сельском поселении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Локосово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на 2020-2022 годы»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Создание современной и эффективной муниципальной службы муниципального образования сельское поселение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Локосово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, ориентированной на приоритеты развития муниципального образования, с учётом интересов населения, позитивности имиджа муниципальных служащих, конкурентоспособности, и направленной на результативную деятельность муниципальных служащих по обеспечению полномочий органов местного самоуправления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.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совершенствование правовых механизмов профессиональной служебной деятельности муниципальных служащих;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совершенствование работы, направленной на применение мер по предупреждению коррупции и борьбе с ней на муниципальной службе;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внедрение эффективных технологий и современных методов кадровой работы в органах местного самоуправления;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формирование корпоративной культуры и позитивного имиджа муниципального служащего сельского поселения </a:t>
                      </a:r>
                      <a:r>
                        <a:rPr lang="ru-RU" sz="12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Локосово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создание условий для профессионального роста муниципальных служащих.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82,0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82,0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3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CC180-0261-41F3-850A-949A344498BB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429684" cy="107154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Анализ исполнения расходной части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бюджета сельского поселения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Локосово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за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2021 год по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функциональной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структуре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(тыс. рублей) 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34279330"/>
              </p:ext>
            </p:extLst>
          </p:nvPr>
        </p:nvGraphicFramePr>
        <p:xfrm>
          <a:off x="304800" y="1143000"/>
          <a:ext cx="8534401" cy="548837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373579"/>
                <a:gridCol w="958438"/>
                <a:gridCol w="1548247"/>
                <a:gridCol w="1474520"/>
                <a:gridCol w="117961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3600" marR="93600" marT="46789" marB="46789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3600" marR="93600" marT="46789" marB="46789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93600" marR="93600" marT="46789" marB="46789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Кассовый расход</a:t>
                      </a:r>
                    </a:p>
                  </a:txBody>
                  <a:tcPr marL="93600" marR="93600" marT="46789" marB="46789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</a:t>
                      </a:r>
                    </a:p>
                  </a:txBody>
                  <a:tcPr marL="93600" marR="93600" marT="46789" marB="46789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09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17 476,1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17 019,5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97,4%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475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</a:p>
                  </a:txBody>
                  <a:tcPr marL="94143" marR="94143" marT="47060" marB="4706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108,9%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66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4 098,7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4 004,2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97,7%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 – коммунальное хозяйство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3 810,1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251,7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96,6%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98,4%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13 588,7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11 626,7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85,6%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83,3%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22 977,3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7454,0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32,4%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06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7 636,5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7 482,3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564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71 241,7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52 508,6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98,0%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019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17229</TotalTime>
  <Words>1339</Words>
  <Application>Microsoft Office PowerPoint</Application>
  <PresentationFormat>Экран (4:3)</PresentationFormat>
  <Paragraphs>364</Paragraphs>
  <Slides>14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Тема Office</vt:lpstr>
      <vt:lpstr>1_Тема Office</vt:lpstr>
      <vt:lpstr>5_Тема Office</vt:lpstr>
      <vt:lpstr>Worksheet</vt:lpstr>
      <vt:lpstr> Исполнение бюджета сельского поселения Локосово</vt:lpstr>
      <vt:lpstr>Бюджет сельского поселения Локосово        2021 год (тыс. руб.)</vt:lpstr>
      <vt:lpstr>Исполнение доходной части бюджета сельского поселения Локосово за 2021 год  (тыс. руб.) </vt:lpstr>
      <vt:lpstr>Исполнение доходной части бюджета сельского поселения Локосово  за 2021 год  (тыс. руб.)                                                                                                                                                                   </vt:lpstr>
      <vt:lpstr>Структура доходной части бюджета сельского поселения Локосово за 2021 год</vt:lpstr>
      <vt:lpstr>Сведения об объёме муниципального долга сельского поселения Локосово на начало и конец  2021 года (тыс. руб.)</vt:lpstr>
      <vt:lpstr>Анализ исполнения муниципальных программ сельского поселения Локосово  за 2021 год  (тыс. руб.)</vt:lpstr>
      <vt:lpstr>Анализ исполнения муниципальных программ сельского поселения Локосово  за 2021 год  (тыс. руб.)</vt:lpstr>
      <vt:lpstr>Анализ исполнения расходной части бюджета сельского поселения Локосово за 2021 год по функциональной структуре (тыс. рублей) </vt:lpstr>
      <vt:lpstr>Функциональная структура расходов бюджета сельского поселения Локосово за 2021 год</vt:lpstr>
      <vt:lpstr>Экономическая структура расходов бюджета сельского поселения Локосово за 2021 год </vt:lpstr>
      <vt:lpstr>Информация о расходах на реализацию Указов Президента РФ от 07.05.2012</vt:lpstr>
      <vt:lpstr>Анализ исполнения бюджета сельского поселения Локосово за 2021 – 2022 годы</vt:lpstr>
      <vt:lpstr>Контактная информация для граждан  За получением дополнительной информации просим обращаться в АДМИНИСТРАЦИЮ СЕЛЬСКОГО ПОСЕЛЕНИЯ ЛОКОСОВО Адрес: ул. ЗАВОДСКАЯ, д.5, С.П. ЛОКОСОВО, Ханты-Мансийский автономный округ - Югра, Тюменская область, 628454  Телефоны:  8(3462) 550-548 - приёмная  E-mail: lokosovoadm@mail.ru Адрес сайта: http://www.lokosovo.ru/deyatelnost/byudzhet-i-finansy.php  Время работы: вт-пт с 900 до 1700 (перерыв с 1300 до 1400), в понедельник с 900 до 1800  сб-вс выходной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Маслова Екатерина Геннадьевна</dc:creator>
  <cp:lastModifiedBy>Пользователь</cp:lastModifiedBy>
  <cp:revision>795</cp:revision>
  <cp:lastPrinted>2018-04-26T05:56:16Z</cp:lastPrinted>
  <dcterms:created xsi:type="dcterms:W3CDTF">1601-01-01T00:00:00Z</dcterms:created>
  <dcterms:modified xsi:type="dcterms:W3CDTF">2023-05-18T09:49:21Z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