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xls" ContentType="application/vnd.ms-exce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74" r:id="rId1"/>
    <p:sldMasterId id="2147485135" r:id="rId2"/>
    <p:sldMasterId id="2147485160" r:id="rId3"/>
  </p:sldMasterIdLst>
  <p:notesMasterIdLst>
    <p:notesMasterId r:id="rId18"/>
  </p:notesMasterIdLst>
  <p:handoutMasterIdLst>
    <p:handoutMasterId r:id="rId19"/>
  </p:handoutMasterIdLst>
  <p:sldIdLst>
    <p:sldId id="256" r:id="rId4"/>
    <p:sldId id="310" r:id="rId5"/>
    <p:sldId id="325" r:id="rId6"/>
    <p:sldId id="324" r:id="rId7"/>
    <p:sldId id="313" r:id="rId8"/>
    <p:sldId id="329" r:id="rId9"/>
    <p:sldId id="315" r:id="rId10"/>
    <p:sldId id="333" r:id="rId11"/>
    <p:sldId id="318" r:id="rId12"/>
    <p:sldId id="319" r:id="rId13"/>
    <p:sldId id="299" r:id="rId14"/>
    <p:sldId id="332" r:id="rId15"/>
    <p:sldId id="331" r:id="rId16"/>
    <p:sldId id="305" r:id="rId17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стрикова Елена Анатольевна" initials="БЕА" lastIdx="0" clrIdx="0">
    <p:extLst>
      <p:ext uri="{19B8F6BF-5375-455C-9EA6-DF929625EA0E}">
        <p15:presenceInfo xmlns:p15="http://schemas.microsoft.com/office/powerpoint/2012/main" xmlns="" userId="S-1-5-21-4252796151-2055970554-428867027-11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5F41C"/>
    <a:srgbClr val="C5FFFF"/>
    <a:srgbClr val="FF3399"/>
    <a:srgbClr val="EB2546"/>
    <a:srgbClr val="23961A"/>
    <a:srgbClr val="008000"/>
    <a:srgbClr val="66FFFF"/>
    <a:srgbClr val="003F3E"/>
    <a:srgbClr val="00C5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667" autoAdjust="0"/>
    <p:restoredTop sz="85612" autoAdjust="0"/>
  </p:normalViewPr>
  <p:slideViewPr>
    <p:cSldViewPr>
      <p:cViewPr>
        <p:scale>
          <a:sx n="100" d="100"/>
          <a:sy n="100" d="100"/>
        </p:scale>
        <p:origin x="-2676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32" y="-9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/>
                      <a:t>10 Оплата труда и начислений на выплаты по оплате труда </a:t>
                    </a:r>
                    <a:r>
                      <a:rPr lang="ru-RU" dirty="0" smtClean="0"/>
                      <a:t>26,7%</a:t>
                    </a:r>
                    <a:endParaRPr lang="ru-RU" dirty="0"/>
                  </a:p>
                </c:rich>
              </c:tx>
              <c:showPercent val="1"/>
              <c:separator> 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/>
                      <a:t>20 Оплата работ, услуг  </a:t>
                    </a:r>
                    <a:r>
                      <a:rPr lang="ru-RU" dirty="0" smtClean="0"/>
                      <a:t>21,5%</a:t>
                    </a:r>
                    <a:endParaRPr lang="ru-RU" dirty="0"/>
                  </a:p>
                </c:rich>
              </c:tx>
              <c:showPercent val="1"/>
              <c:separator> </c:separator>
            </c:dLbl>
            <c:dLbl>
              <c:idx val="2"/>
              <c:layout>
                <c:manualLayout>
                  <c:x val="-7.3461377478338145E-5"/>
                  <c:y val="-0.2491588546209336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/>
                      <a:t>40 Безвозмездные перечисления организациям </a:t>
                    </a:r>
                    <a:r>
                      <a:rPr lang="ru-RU" dirty="0" smtClean="0"/>
                      <a:t>17,4%</a:t>
                    </a:r>
                    <a:endParaRPr lang="ru-RU" dirty="0"/>
                  </a:p>
                </c:rich>
              </c:tx>
              <c:showPercent val="1"/>
              <c:separator> </c:separator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/>
                      <a:t>50 Безвозмездные перечисления бюджетам </a:t>
                    </a:r>
                    <a:r>
                      <a:rPr lang="ru-RU" dirty="0" smtClean="0"/>
                      <a:t>27,4%</a:t>
                    </a:r>
                    <a:endParaRPr lang="ru-RU" dirty="0"/>
                  </a:p>
                </c:rich>
              </c:tx>
              <c:showPercent val="1"/>
              <c:separator> 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/>
                      <a:t>60 Соц обеспечение </a:t>
                    </a:r>
                    <a:r>
                      <a:rPr lang="ru-RU" dirty="0" smtClean="0"/>
                      <a:t>0,4%</a:t>
                    </a:r>
                    <a:endParaRPr lang="ru-RU" dirty="0"/>
                  </a:p>
                </c:rich>
              </c:tx>
              <c:showPercent val="1"/>
              <c:separator> </c:separator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dirty="0"/>
                      <a:t>90 </a:t>
                    </a:r>
                    <a:r>
                      <a:rPr lang="ru-RU" dirty="0" smtClean="0"/>
                      <a:t>Прочие </a:t>
                    </a:r>
                    <a:r>
                      <a:rPr lang="ru-RU" dirty="0"/>
                      <a:t>расходы </a:t>
                    </a:r>
                    <a:r>
                      <a:rPr lang="ru-RU" dirty="0" smtClean="0"/>
                      <a:t>2,7%</a:t>
                    </a:r>
                    <a:endParaRPr lang="ru-RU" dirty="0"/>
                  </a:p>
                </c:rich>
              </c:tx>
              <c:showPercent val="1"/>
              <c:separator> </c:separator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2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 smtClean="0"/>
                      <a:t>10 Увеличение стоимости основных средств 1,6%</a:t>
                    </a:r>
                    <a:endParaRPr lang="ru-RU" dirty="0"/>
                  </a:p>
                </c:rich>
              </c:tx>
              <c:showPercent val="1"/>
              <c:separator> </c:separator>
            </c:dLbl>
            <c:dLbl>
              <c:idx val="7"/>
              <c:layout>
                <c:manualLayout>
                  <c:x val="0.3309058493535052"/>
                  <c:y val="2.2791863268920298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dirty="0"/>
                      <a:t>40 Увеличение стоимости материальных запасов </a:t>
                    </a:r>
                    <a:r>
                      <a:rPr lang="ru-RU" dirty="0" smtClean="0"/>
                      <a:t>2,3%</a:t>
                    </a:r>
                    <a:endParaRPr lang="ru-RU" dirty="0"/>
                  </a:p>
                </c:rich>
              </c:tx>
              <c:showPercent val="1"/>
              <c:separator> </c:separator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eparator> 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210 Оплата труда и начислений на выплаты по оплате труда</c:v>
                </c:pt>
                <c:pt idx="1">
                  <c:v>220 Оплата работ, услуг </c:v>
                </c:pt>
                <c:pt idx="2">
                  <c:v>240 Безвозмездные перечисления организациям</c:v>
                </c:pt>
                <c:pt idx="3">
                  <c:v>250 Безвозмездные перечисления бюджетам</c:v>
                </c:pt>
                <c:pt idx="4">
                  <c:v>260 Соц обеспечение</c:v>
                </c:pt>
                <c:pt idx="5">
                  <c:v>290 Прчие расходы</c:v>
                </c:pt>
                <c:pt idx="6">
                  <c:v>310 Увеличение стоимости основных средст</c:v>
                </c:pt>
                <c:pt idx="7">
                  <c:v>340 Увеличение стоимости материальных запасов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47.17</c:v>
                </c:pt>
                <c:pt idx="1">
                  <c:v>27.63</c:v>
                </c:pt>
                <c:pt idx="2" formatCode="General">
                  <c:v>1.1499999999999999</c:v>
                </c:pt>
                <c:pt idx="3" formatCode="General">
                  <c:v>17.96</c:v>
                </c:pt>
                <c:pt idx="4" formatCode="General">
                  <c:v>1.72</c:v>
                </c:pt>
                <c:pt idx="5">
                  <c:v>1.0900000000000001</c:v>
                </c:pt>
                <c:pt idx="6" formatCode="General">
                  <c:v>1.1499999999999999</c:v>
                </c:pt>
                <c:pt idx="7">
                  <c:v>2.14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solidFill>
            <a:schemeClr val="tx2"/>
          </a:solidFill>
        </a:ln>
        <a:effectLst/>
        <a:sp3d>
          <a:contourClr>
            <a:schemeClr val="tx2"/>
          </a:contourClr>
        </a:sp3d>
      </c:spPr>
    </c:sideWall>
    <c:backWall>
      <c:spPr>
        <a:noFill/>
        <a:ln>
          <a:solidFill>
            <a:schemeClr val="tx2"/>
          </a:solidFill>
        </a:ln>
        <a:effectLst/>
        <a:sp3d>
          <a:contourClr>
            <a:schemeClr val="tx2"/>
          </a:contourClr>
        </a:sp3d>
      </c:spPr>
    </c:backWall>
    <c:plotArea>
      <c:layout>
        <c:manualLayout>
          <c:layoutTarget val="inner"/>
          <c:xMode val="edge"/>
          <c:yMode val="edge"/>
          <c:x val="7.8725276527934013E-2"/>
          <c:y val="1.686559192368426E-2"/>
          <c:w val="0.91655254030745925"/>
          <c:h val="0.8248131246675438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бюджета всего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-4.4642857142857418E-3"/>
                  <c:y val="8.300906216304486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4562861748658467E-17"/>
                  <c:y val="9.079116174082976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4642857142858294E-3"/>
                  <c:y val="8.300906216304482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0.0%</c:formatCode>
                <c:ptCount val="1"/>
                <c:pt idx="0">
                  <c:v>0.96699999999999997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бюджета в рамках программ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1.9345238095238148E-2"/>
                  <c:y val="1.753404914187690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154761904761904E-2"/>
                  <c:y val="1.377163668941154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833333333333409E-2"/>
                  <c:y val="3.30981764952480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0.0%</c:formatCode>
                <c:ptCount val="1"/>
                <c:pt idx="0">
                  <c:v>1</c:v>
                </c:pt>
              </c:numCache>
            </c:numRef>
          </c:val>
        </c:ser>
        <c:shape val="box"/>
        <c:axId val="149759872"/>
        <c:axId val="149761408"/>
        <c:axId val="149699648"/>
      </c:bar3DChart>
      <c:catAx>
        <c:axId val="1497598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761408"/>
        <c:crosses val="autoZero"/>
        <c:auto val="1"/>
        <c:lblAlgn val="ctr"/>
        <c:lblOffset val="100"/>
      </c:catAx>
      <c:valAx>
        <c:axId val="1497614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2"/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759872"/>
        <c:crosses val="autoZero"/>
        <c:crossBetween val="between"/>
      </c:valAx>
      <c:serAx>
        <c:axId val="14969964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tickLblPos val="none"/>
        <c:crossAx val="149761408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908792650918641"/>
          <c:y val="0.81777858655990743"/>
          <c:w val="0.71971761342332219"/>
          <c:h val="0.13380143154436946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CE969AF-3E19-459B-8DF3-669F67BB718D}" type="datetimeFigureOut">
              <a:rPr lang="ru-RU"/>
              <a:pPr>
                <a:defRPr/>
              </a:pPr>
              <a:t>18.05.2023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C4BB4DC-1979-4ED2-B262-9A43A2B0891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5298956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60777B2-884B-4A97-90D5-E1FFFB8392F7}" type="datetimeFigureOut">
              <a:rPr lang="ru-RU"/>
              <a:pPr>
                <a:defRPr/>
              </a:pPr>
              <a:t>18.05.2023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21" tIns="45711" rIns="91421" bIns="4571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21" tIns="45711" rIns="91421" bIns="457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85D91D-B1F6-46DE-BB79-3BFC2620756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1844769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2788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420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4069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6479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984389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95864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7714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14488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546428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02106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931E-360D-4DFF-B943-3447B8F10069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27736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8A452-E8CC-4F2F-89B9-51967858FA17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223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5810F-F009-4397-82C8-9BD7498FEB9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245025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931E-360D-4DFF-B943-3447B8F10069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767262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004537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E6686-AB28-4E2B-A233-85F6E5FE2D7C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331817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3CFD1-8E02-4787-90AC-0D353CD692B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755103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D1EA1-6EBD-4189-95A2-4EE4C460CBF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746818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926615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49FB-ECDE-490C-B29A-4D30423B0C3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732507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342E-BE8E-48C5-903A-818C2F135118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61489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5794978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186CD-4C35-48AF-B461-0F9DA5197721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582565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8A452-E8CC-4F2F-89B9-51967858FA17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629809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5810F-F009-4397-82C8-9BD7498FEB9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8695012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60D76-C6E7-4D6F-A473-58A17AC2F5E4}" type="slidenum">
              <a:rPr lang="ru-RU" alt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793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A931E-360D-4DFF-B943-3447B8F10069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9841288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0046198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E6686-AB28-4E2B-A233-85F6E5FE2D7C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929180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3CFD1-8E02-4787-90AC-0D353CD692B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78974549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D1EA1-6EBD-4189-95A2-4EE4C460CBF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945251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35066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E6686-AB28-4E2B-A233-85F6E5FE2D7C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2855475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49FB-ECDE-490C-B29A-4D30423B0C3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62200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342E-BE8E-48C5-903A-818C2F135118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5585778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186CD-4C35-48AF-B461-0F9DA5197721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2819459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8A452-E8CC-4F2F-89B9-51967858FA17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5415155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75810F-F009-4397-82C8-9BD7498FEB9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30663982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3E755-51C7-4424-A70F-7AE241F5B3C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03706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3CFD1-8E02-4787-90AC-0D353CD692B2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48301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8D1EA1-6EBD-4189-95A2-4EE4C460CBF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75316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09143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749FB-ECDE-490C-B29A-4D30423B0C34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48059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342E-BE8E-48C5-903A-818C2F135118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90024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186CD-4C35-48AF-B461-0F9DA5197721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2420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chemeClr val="bg1">
                <a:lumMod val="7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28DE1C-B5BD-4C06-9D4A-E1F3461851A5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73747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5" r:id="rId1"/>
    <p:sldLayoutId id="2147485076" r:id="rId2"/>
    <p:sldLayoutId id="2147485077" r:id="rId3"/>
    <p:sldLayoutId id="2147485078" r:id="rId4"/>
    <p:sldLayoutId id="2147485079" r:id="rId5"/>
    <p:sldLayoutId id="2147485080" r:id="rId6"/>
    <p:sldLayoutId id="2147485081" r:id="rId7"/>
    <p:sldLayoutId id="2147485082" r:id="rId8"/>
    <p:sldLayoutId id="2147485083" r:id="rId9"/>
    <p:sldLayoutId id="2147485084" r:id="rId10"/>
    <p:sldLayoutId id="214748508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28DE1C-B5BD-4C06-9D4A-E1F3461851A5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598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36" r:id="rId1"/>
    <p:sldLayoutId id="2147485137" r:id="rId2"/>
    <p:sldLayoutId id="2147485138" r:id="rId3"/>
    <p:sldLayoutId id="2147485139" r:id="rId4"/>
    <p:sldLayoutId id="2147485140" r:id="rId5"/>
    <p:sldLayoutId id="2147485141" r:id="rId6"/>
    <p:sldLayoutId id="2147485142" r:id="rId7"/>
    <p:sldLayoutId id="2147485143" r:id="rId8"/>
    <p:sldLayoutId id="2147485144" r:id="rId9"/>
    <p:sldLayoutId id="2147485145" r:id="rId10"/>
    <p:sldLayoutId id="2147485146" r:id="rId11"/>
    <p:sldLayoutId id="2147485211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28DE1C-B5BD-4C06-9D4A-E1F3461851A5}" type="slidenum">
              <a:rPr lang="ru-RU" altLang="ru-RU" smtClean="0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385336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61" r:id="rId1"/>
    <p:sldLayoutId id="2147485162" r:id="rId2"/>
    <p:sldLayoutId id="2147485163" r:id="rId3"/>
    <p:sldLayoutId id="2147485164" r:id="rId4"/>
    <p:sldLayoutId id="2147485165" r:id="rId5"/>
    <p:sldLayoutId id="2147485166" r:id="rId6"/>
    <p:sldLayoutId id="2147485167" r:id="rId7"/>
    <p:sldLayoutId id="2147485168" r:id="rId8"/>
    <p:sldLayoutId id="2147485169" r:id="rId9"/>
    <p:sldLayoutId id="2147485170" r:id="rId10"/>
    <p:sldLayoutId id="2147485171" r:id="rId11"/>
    <p:sldLayoutId id="2147485198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4.xml"/><Relationship Id="rId5" Type="http://schemas.openxmlformats.org/officeDocument/2006/relationships/oleObject" Target="../embeddings/_____Microsoft_Office_Excel_97-20032.xls"/><Relationship Id="rId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7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6.xml"/><Relationship Id="rId5" Type="http://schemas.openxmlformats.org/officeDocument/2006/relationships/hyperlink" Target="http://www.lokosovo.ru/deyatelnost/byudzhet-i-finansy.php" TargetMode="External"/><Relationship Id="rId4" Type="http://schemas.openxmlformats.org/officeDocument/2006/relationships/hyperlink" Target="mailto:lokosovoadm@mail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5" Type="http://schemas.openxmlformats.org/officeDocument/2006/relationships/oleObject" Target="../embeddings/_____Microsoft_Office_Excel_97-20031.xls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852"/>
            <a:ext cx="7743852" cy="471490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fontAlgn="base">
              <a:spcAft>
                <a:spcPct val="0"/>
              </a:spcAft>
            </a:pPr>
            <a: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Исполнение </a:t>
            </a:r>
            <a:r>
              <a:rPr lang="ru-RU" sz="6600" b="1" dirty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бюджета </a:t>
            </a:r>
            <a:r>
              <a:rPr lang="ru-RU" sz="6600" b="1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сельского поселения Локосово</a:t>
            </a:r>
            <a:endParaRPr lang="ru-RU" sz="6600" b="1" dirty="0">
              <a:ln w="22225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764394"/>
            <a:ext cx="8115328" cy="1395412"/>
          </a:xfrm>
        </p:spPr>
        <p:txBody>
          <a:bodyPr>
            <a:norm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defRPr/>
            </a:pPr>
            <a:r>
              <a:rPr lang="ru-RU" sz="66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за </a:t>
            </a:r>
            <a:r>
              <a:rPr lang="ru-RU" sz="60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2022</a:t>
            </a:r>
            <a:r>
              <a:rPr lang="ru-RU" sz="660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onstantia" panose="02030602050306030303" pitchFamily="18" charset="0"/>
              </a:rPr>
              <a:t> год</a:t>
            </a:r>
            <a:endParaRPr lang="ru-RU" sz="6600" dirty="0">
              <a:ln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onstantia" panose="02030602050306030303" pitchFamily="18" charset="0"/>
            </a:endParaRPr>
          </a:p>
        </p:txBody>
      </p:sp>
      <p:pic>
        <p:nvPicPr>
          <p:cNvPr id="50180" name="Picture 4" descr="http://www.lokosovo.ru/source/img/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85728"/>
            <a:ext cx="952500" cy="1209676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Функциональная структура расходов бюджета сельского поселения Локосово за 2022 год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201E1972-98FE-4D37-A58D-848CB91E963A}" type="slidenum">
              <a:rPr lang="ru-RU" altLang="ru-R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10</a:t>
            </a:fld>
            <a:endParaRPr lang="ru-RU" altLang="ru-RU" sz="1400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30723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3036710397"/>
              </p:ext>
            </p:extLst>
          </p:nvPr>
        </p:nvGraphicFramePr>
        <p:xfrm>
          <a:off x="538163" y="1363663"/>
          <a:ext cx="8274050" cy="4976812"/>
        </p:xfrm>
        <a:graphic>
          <a:graphicData uri="http://schemas.openxmlformats.org/presentationml/2006/ole">
            <p:oleObj spid="_x0000_s40090" name="Worksheet" r:id="rId5" imgW="6191177" imgH="3724380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21177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857231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000" b="1" dirty="0" smtClean="0">
                <a:solidFill>
                  <a:srgbClr val="E5F4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Экономическая структура расходов бюджета сельского поселения Локосово за 2022 год </a:t>
            </a:r>
            <a:endParaRPr lang="ru-RU" sz="2600" b="1" dirty="0" smtClean="0">
              <a:solidFill>
                <a:srgbClr val="E5F41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48A61D5C-3E2A-4986-AAB0-43661A352C08}" type="slidenum">
              <a:rPr lang="ru-RU" altLang="ru-R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11</a:t>
            </a:fld>
            <a:endParaRPr lang="ru-RU" altLang="ru-RU" sz="1400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51520" y="908720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"/>
            <a:ext cx="8572560" cy="8572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Информация о расходах на реализацию Указов Президента РФ от 07.05.2012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000107"/>
          <a:ext cx="8858312" cy="5457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857256"/>
                <a:gridCol w="1071570"/>
                <a:gridCol w="952310"/>
                <a:gridCol w="1098138"/>
                <a:gridCol w="878510"/>
              </a:tblGrid>
              <a:tr h="536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latin typeface="Times New Roman"/>
                        </a:rPr>
                        <a:t>Целевые показатели, установленные для ОМСУ Депкультуры Югры, с учётом мер по оптимизации расходов*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отчёт за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отчёт за </a:t>
                      </a:r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lang="ru-RU" sz="10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2022 год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Отчет за 2022 год</a:t>
                      </a:r>
                      <a:r>
                        <a:rPr lang="ru-RU" sz="10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  - среднесписочная численность работников,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6,5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5,7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  - средняя заработная плата,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60 791,70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63 279,30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63 279,30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63 912,00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64 972,20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915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Расходы по фонду оплаты труда  с начислениями с учётом всех источников финансирования,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5 636,20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6 984,10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6 176,90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6 187,20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5 804,90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заработная плата,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4 165,50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5 464,80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4 775,90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4 705,80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4 480,50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начисления на оплату труда,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1 470,70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1 519,20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1 401,10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1 481,30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1 324,30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17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в том числе за счет бюджета,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5 636,20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6 984,10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6 176,90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6 138,90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5 756,60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заработная плата,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4 165,50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5 464,80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4 775,90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4 668,80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4 443,50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  - начисления на оплату труда,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1 470,70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1 519,20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1 401,10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1 470,10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1 313,10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в том числе за счет средств от приносящей доход деятельности, 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8,30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8,30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18,80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54,30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826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Прирост ФОТ к уровню </a:t>
                      </a:r>
                      <a:r>
                        <a:rPr lang="ru-RU" sz="1200" b="0" i="1" u="none" strike="noStrike" dirty="0" smtClean="0">
                          <a:latin typeface="Times New Roman"/>
                        </a:rPr>
                        <a:t>2021 </a:t>
                      </a:r>
                      <a:r>
                        <a:rPr lang="ru-RU" sz="1200" b="0" i="1" u="none" strike="noStrike" dirty="0">
                          <a:latin typeface="Times New Roman"/>
                        </a:rPr>
                        <a:t>года,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659,30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840,40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540,70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-845,20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-420,30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в том числе за счет бюджета, 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-659,30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840,40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540,70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845,20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-420,30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68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из них за счет субсидии на повышение ФОТ,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229,50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459,30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459,30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48,30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48,30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01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1" u="none" strike="noStrike" dirty="0">
                          <a:latin typeface="Times New Roman"/>
                        </a:rPr>
                        <a:t>в том числе за счет средств от приносящей доход деятельности, 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-83,10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-55,30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8,30</a:t>
                      </a:r>
                      <a:endParaRPr lang="ru-RU" sz="12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10,50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Times New Roman"/>
                        </a:rPr>
                        <a:t>46,00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12</a:t>
            </a:fld>
            <a:endParaRPr lang="ru-RU" alt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58246" cy="114300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Анализ исполнения бюджета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поселения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Локосово за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2022 год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77784051"/>
              </p:ext>
            </p:extLst>
          </p:nvPr>
        </p:nvGraphicFramePr>
        <p:xfrm>
          <a:off x="381000" y="1285860"/>
          <a:ext cx="85344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2A658-A556-4510-B282-5F042E2BD61F}" type="slidenum">
              <a:rPr lang="ru-RU" altLang="ru-RU" smtClean="0"/>
              <a:pPr>
                <a:defRPr/>
              </a:pPr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767868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485188" cy="4637087"/>
          </a:xfrm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Контактная информация для граждан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b="1" dirty="0" smtClean="0"/>
              <a:t>За получением дополнительной информации просим обращаться в АДМИНИСТРАЦИЮ СЕЛЬСКОГО ПОСЕЛЕНИЯ ЛОКОСОВО</a:t>
            </a:r>
            <a:br>
              <a:rPr lang="ru-RU" sz="1800" b="1" dirty="0" smtClean="0"/>
            </a:br>
            <a:r>
              <a:rPr lang="ru-RU" sz="1800" b="1" dirty="0" smtClean="0"/>
              <a:t>Адрес: ул. ЗАВОДСКАЯ, д.5, С.П. ЛОКОСОВО, Ханты-Мансийский автономный округ - Югра, Тюменская область, 628454 </a:t>
            </a:r>
            <a:br>
              <a:rPr lang="ru-RU" sz="1800" b="1" dirty="0" smtClean="0"/>
            </a:br>
            <a:r>
              <a:rPr lang="ru-RU" sz="1800" b="1" dirty="0" smtClean="0"/>
              <a:t>Телефоны: </a:t>
            </a:r>
            <a:br>
              <a:rPr lang="ru-RU" sz="1800" b="1" dirty="0" smtClean="0"/>
            </a:br>
            <a:r>
              <a:rPr lang="ru-RU" sz="1800" b="1" dirty="0" smtClean="0"/>
              <a:t>8(3462) 550-548 - приёмная </a:t>
            </a:r>
            <a:br>
              <a:rPr lang="ru-RU" sz="1800" b="1" dirty="0" smtClean="0"/>
            </a:br>
            <a:r>
              <a:rPr lang="ru-RU" sz="1800" b="1" dirty="0" smtClean="0"/>
              <a:t>E-mail: </a:t>
            </a:r>
            <a:r>
              <a:rPr lang="en-US" sz="2000" b="1" dirty="0" smtClean="0">
                <a:hlinkClick r:id="rId4"/>
              </a:rPr>
              <a:t>lokosovoadm@mail.ru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Адрес сайта: </a:t>
            </a:r>
            <a:r>
              <a:rPr lang="en-US" sz="1800" b="1" dirty="0" smtClean="0">
                <a:hlinkClick r:id="rId5"/>
              </a:rPr>
              <a:t>http://www.lokosovo.ru/deyatelnost/byudzhet-i-finansy.php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>Время работы: вт-пт с 9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до 17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(перерыв с 13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до 14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),</a:t>
            </a:r>
            <a:br>
              <a:rPr lang="ru-RU" sz="1800" b="1" dirty="0" smtClean="0"/>
            </a:br>
            <a:r>
              <a:rPr lang="ru-RU" sz="1800" b="1" dirty="0" smtClean="0"/>
              <a:t>в понедельник с 9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до 18</a:t>
            </a:r>
            <a:r>
              <a:rPr lang="ru-RU" sz="1800" b="1" baseline="30000" dirty="0" smtClean="0"/>
              <a:t>00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>сб-вс выходной </a:t>
            </a:r>
            <a:r>
              <a:rPr lang="ru-RU" sz="2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21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1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85728"/>
            <a:ext cx="8477280" cy="1357322"/>
          </a:xfrm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Бюджет сельского поселения Локосово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      2022 год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тыс. руб.)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1267976"/>
              </p:ext>
            </p:extLst>
          </p:nvPr>
        </p:nvGraphicFramePr>
        <p:xfrm>
          <a:off x="304800" y="1643050"/>
          <a:ext cx="8610600" cy="494554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49000"/>
                    </a:prstClr>
                  </a:innerShdw>
                </a:effectLst>
                <a:tableStyleId>{5C22544A-7EE6-4342-B048-85BDC9FD1C3A}</a:tableStyleId>
              </a:tblPr>
              <a:tblGrid>
                <a:gridCol w="2537052"/>
                <a:gridCol w="2075770"/>
                <a:gridCol w="1998889"/>
                <a:gridCol w="1998889"/>
              </a:tblGrid>
              <a:tr h="16708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решением Совета депутатов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план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062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52 748,1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51 051,0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52 388,5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031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52 748,1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51 692,4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50 137,6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18139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"-", профицит "+"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-641,4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2 250,9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5897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8858312" cy="500066"/>
          </a:xfrm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Исполнение доходной части бюджета сельского поселения Локосово з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 2022 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год  (тыс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руб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.)</a:t>
            </a:r>
            <a:r>
              <a:rPr lang="ru-RU" sz="2400" dirty="0">
                <a:solidFill>
                  <a:srgbClr val="0563C1"/>
                </a:solidFill>
                <a:latin typeface="+mn-lt"/>
              </a:rPr>
              <a:t/>
            </a:r>
            <a:br>
              <a:rPr lang="ru-RU" sz="2400" dirty="0">
                <a:solidFill>
                  <a:srgbClr val="0563C1"/>
                </a:solidFill>
                <a:latin typeface="+mn-lt"/>
              </a:rPr>
            </a:br>
            <a:endParaRPr lang="ru-RU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9122013"/>
              </p:ext>
            </p:extLst>
          </p:nvPr>
        </p:nvGraphicFramePr>
        <p:xfrm>
          <a:off x="467544" y="836712"/>
          <a:ext cx="8501124" cy="5818755"/>
        </p:xfrm>
        <a:graphic>
          <a:graphicData uri="http://schemas.openxmlformats.org/drawingml/2006/table">
            <a:tbl>
              <a:tblPr firstRow="1" bandRow="1">
                <a:effectLst>
                  <a:reflection endPos="0" dir="5400000" sy="-100000" algn="bl" rotWithShape="0"/>
                </a:effectLst>
                <a:tableStyleId>{5C22544A-7EE6-4342-B048-85BDC9FD1C3A}</a:tableStyleId>
              </a:tblPr>
              <a:tblGrid>
                <a:gridCol w="3404653"/>
                <a:gridCol w="953068"/>
                <a:gridCol w="1143008"/>
                <a:gridCol w="1268838"/>
                <a:gridCol w="1731557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 дохода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Первона-чальный план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Уточнённый план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уточненному  плану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41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 ДОХОДОВ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52 748,1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51 051,0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52 388,5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102,6%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5218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5 262,0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5 138,5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6 366,0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123,9%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4979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2 463,1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2 339,6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2 836,3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121,2%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6987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Налоги на товары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(работы, услуги) реализуемые на территории Российской Федерации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129,5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2 129,5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2 803,6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131,7%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469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Налоги на имущество</a:t>
                      </a:r>
                      <a:endParaRPr lang="ru-RU" sz="11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655,4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655,4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719,7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109,8%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5721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4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0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496,2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496,2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572,4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115,4%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652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r>
                        <a:rPr lang="ru-RU" sz="1000" b="0" kern="1200" baseline="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организаций</a:t>
                      </a:r>
                      <a:endParaRPr lang="ru-RU" sz="1000" b="0" kern="12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3,9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3,9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2,3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58,9%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652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Транспортный налог с физических лиц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74,3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74,3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80,1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107,8%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6529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50,4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50,4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38,6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0,77%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976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30,6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30,6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0,87%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0515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kern="1200" noProof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6,4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0,46%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3628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915400" cy="785818"/>
          </a:xfrm>
        </p:spPr>
        <p:txBody>
          <a:bodyPr anchorCtr="0">
            <a:norm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Исполнение доходной части бюджета 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сельского поселения Локосово  за 2022 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год  (тыс. руб</a:t>
            </a:r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.)</a:t>
            </a:r>
            <a:r>
              <a:rPr lang="ru-RU" sz="800" dirty="0" smtClean="0"/>
              <a:t>                                                                                                                                                                   </a:t>
            </a:r>
            <a:endParaRPr lang="ru-RU" sz="1500" dirty="0" smtClean="0"/>
          </a:p>
        </p:txBody>
      </p:sp>
      <p:sp>
        <p:nvSpPr>
          <p:cNvPr id="9221" name="TextBox 2"/>
          <p:cNvSpPr txBox="1">
            <a:spLocks noChangeArrowheads="1"/>
          </p:cNvSpPr>
          <p:nvPr/>
        </p:nvSpPr>
        <p:spPr bwMode="auto">
          <a:xfrm>
            <a:off x="609600" y="2438400"/>
            <a:ext cx="670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6798358"/>
              </p:ext>
            </p:extLst>
          </p:nvPr>
        </p:nvGraphicFramePr>
        <p:xfrm>
          <a:off x="179512" y="908720"/>
          <a:ext cx="8572559" cy="554461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49000"/>
                    </a:prstClr>
                  </a:innerShdw>
                  <a:reflection endPos="0" dir="5400000" sy="-100000" algn="bl" rotWithShape="0"/>
                </a:effectLst>
                <a:tableStyleId>{5C22544A-7EE6-4342-B048-85BDC9FD1C3A}</a:tableStyleId>
              </a:tblPr>
              <a:tblGrid>
                <a:gridCol w="3120627"/>
                <a:gridCol w="1168271"/>
                <a:gridCol w="1324041"/>
                <a:gridCol w="1157476"/>
                <a:gridCol w="1802144"/>
              </a:tblGrid>
              <a:tr h="6304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 дохода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Первона-чальный план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Уточнён ный план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Исполнено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563C1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</a:t>
                      </a:r>
                      <a:endParaRPr lang="ru-RU" dirty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dir="15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уточненному  плану</a:t>
                      </a:r>
                      <a:endParaRPr kumimoji="0" lang="ru-RU" sz="1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dir="15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9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62,4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185,8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295,7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159,1%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2" marR="91432" marT="45715" marB="4571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5397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сдачи в аренду имущества, составляющего казну сельского поселения ( за исключением земельных участков)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61,9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134,0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182,8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136,4%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5397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доходы от оказания платных услуг (работ) получателями средств бюджетов сельских поселений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18,8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54,4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289,4%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53972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доходы от компенсации затрат бюджетов сельских поселений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29,4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54,7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186,1%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1813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3,7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3,8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102,7%</a:t>
                      </a: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2469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47 423,7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45 726,6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45 726,6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100,0%</a:t>
                      </a:r>
                      <a:endParaRPr kumimoji="0" lang="ru-RU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28312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443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15 255,9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15 255,9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15 255,9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247,7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276,3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276,3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МБТ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920,1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30 134,7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30 134,7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noProof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Остальные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59,7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59,7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rgbClr val="C5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43619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175" y="329406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Структура доходной части бюджета сельского поселения Локосово за 2022 год</a:t>
            </a:r>
          </a:p>
        </p:txBody>
      </p:sp>
      <p:graphicFrame>
        <p:nvGraphicFramePr>
          <p:cNvPr id="22532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85193000"/>
              </p:ext>
            </p:extLst>
          </p:nvPr>
        </p:nvGraphicFramePr>
        <p:xfrm>
          <a:off x="284163" y="2101850"/>
          <a:ext cx="8574087" cy="3800475"/>
        </p:xfrm>
        <a:graphic>
          <a:graphicData uri="http://schemas.openxmlformats.org/presentationml/2006/ole">
            <p:oleObj spid="_x0000_s38046" name="Worksheet" r:id="rId5" imgW="5457766" imgH="2419470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122931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1"/>
            <a:ext cx="8458200" cy="914400"/>
          </a:xfrm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Сведения об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объёме </a:t>
            </a: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муниципального долга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сельского поселения Локосово </a:t>
            </a: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на начало и конец 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2022 </a:t>
            </a:r>
            <a:r>
              <a:rPr lang="ru-RU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года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(тыс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.)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0881580"/>
              </p:ext>
            </p:extLst>
          </p:nvPr>
        </p:nvGraphicFramePr>
        <p:xfrm>
          <a:off x="228600" y="1643050"/>
          <a:ext cx="8686800" cy="3714776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49000"/>
                    </a:prstClr>
                  </a:innerShdw>
                </a:effectLst>
                <a:tableStyleId>{5C22544A-7EE6-4342-B048-85BDC9FD1C3A}</a:tableStyleId>
              </a:tblPr>
              <a:tblGrid>
                <a:gridCol w="2819400"/>
                <a:gridCol w="1447800"/>
                <a:gridCol w="1394732"/>
                <a:gridCol w="1512434"/>
                <a:gridCol w="1512434"/>
              </a:tblGrid>
              <a:tr h="1967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01.01.2022</a:t>
                      </a:r>
                    </a:p>
                  </a:txBody>
                  <a:tcPr marL="93600" marR="93600" marT="46800" marB="4680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на 31.12.2022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Верхний предел муниципаль -ного долга на 01.01.2023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Предельный объём муниципаль -ного долга на 01.01.2023</a:t>
                      </a:r>
                    </a:p>
                  </a:txBody>
                  <a:tcPr marL="51435" marR="51435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9004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Муниципальные гарантии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84666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муниципального долга</a:t>
                      </a: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3600" marR="93600" marT="46800" marB="46800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40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929718" cy="5334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исполнения муниципальных программ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сельского поселения Локосово  за 2022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год  (тыс. руб.)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3795043"/>
              </p:ext>
            </p:extLst>
          </p:nvPr>
        </p:nvGraphicFramePr>
        <p:xfrm>
          <a:off x="142842" y="928670"/>
          <a:ext cx="8858314" cy="243364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785951"/>
                <a:gridCol w="1714513"/>
                <a:gridCol w="3929090"/>
                <a:gridCol w="500066"/>
                <a:gridCol w="500066"/>
                <a:gridCol w="428628"/>
              </a:tblGrid>
              <a:tr h="642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Уточн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         план</a:t>
                      </a:r>
                    </a:p>
                    <a:p>
                      <a:pPr algn="ctr" fontAlgn="ctr"/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Испол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-              </a:t>
                      </a:r>
                      <a:r>
                        <a:rPr lang="ru-RU" sz="1000" b="0" i="1" u="none" strike="noStrik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нено</a:t>
                      </a:r>
                      <a:r>
                        <a:rPr lang="ru-RU" sz="10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всего 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% исп.</a:t>
                      </a:r>
                    </a:p>
                  </a:txBody>
                  <a:tcPr marL="0" marR="0" marT="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101241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«Обеспечение первичных мер пожарной безопасности на территории сельского поселения Локосово на 2020 - 2022 годы»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indent="-342900" algn="ctr" fontAlgn="b">
                        <a:buNone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Усиление работы по предупреждению пожаров и гибели людей, активизация работы среди населения по предупреждению пожаров в жилом секторе, особенно среди лиц злоупотребляющих алкоголем и неблагополучных семей, состоящих на учете;</a:t>
                      </a:r>
                    </a:p>
                    <a:p>
                      <a:pPr marL="342900" indent="-342900" algn="ctr" fontAlgn="b">
                        <a:buNone/>
                      </a:pP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У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крепление законности в части привлечения к административной ответственности нарушителей противопожарных норм и правил, частного сектора, также садоводческих обществ.</a:t>
                      </a:r>
                    </a:p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856,7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856,7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118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42853"/>
            <a:ext cx="78867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 исполнения муниципальных программ сельского поселения Локосово  за 2022 год  (тыс. руб.)</a:t>
            </a:r>
            <a:endParaRPr lang="ru-RU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6" y="857233"/>
          <a:ext cx="8501124" cy="565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087"/>
                <a:gridCol w="2089258"/>
                <a:gridCol w="3025822"/>
                <a:gridCol w="504304"/>
                <a:gridCol w="576347"/>
                <a:gridCol w="504306"/>
              </a:tblGrid>
              <a:tr h="4892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Цели Программы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Задачи Программы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Уточн                      план</a:t>
                      </a:r>
                    </a:p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всего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Испол-              нено             всего 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Gulim" panose="020B0600000101010101" pitchFamily="34" charset="-127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Gulim" panose="020B0600000101010101" pitchFamily="34" charset="-127"/>
                          <a:cs typeface="Arial" pitchFamily="34" charset="0"/>
                        </a:rPr>
                        <a:t>% исп.</a:t>
                      </a:r>
                    </a:p>
                  </a:txBody>
                  <a:tcPr marL="0" marR="0" marT="0" marB="0" anchor="ctr"/>
                </a:tc>
              </a:tr>
              <a:tr h="17866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«Профилактика правонарушений в сфере охраны общественного порядка на территории сельского поселения Локосово на 2020 - 2022 год»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-36000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системы социальной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профилактики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правонарушений и преступлений,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способствующей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укреплению общественной безопасности на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территории сельского поселения Локосово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878205" algn="l"/>
                        </a:tabLst>
                      </a:pP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совершенствование условий для  обеспечения общественного порядка, в том числе с участием </a:t>
                      </a: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граждан.</a:t>
                      </a:r>
                    </a:p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None/>
                        <a:tabLst>
                          <a:tab pos="878205" algn="l"/>
                        </a:tabLst>
                      </a:pPr>
                      <a:r>
                        <a:rPr lang="ru-RU" sz="1200" b="0" i="0" u="none" strike="noStrike" spc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Совершенствование механизмов </a:t>
                      </a:r>
                      <a:r>
                        <a:rPr lang="ru-RU" sz="1200" b="0" i="0" u="none" strike="noStrike" spc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эффективного субъектов профилактики правонарушений с лицами, участвующими  профилактике правонарушений, по вопросам профилактики правонарушений.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29,3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29,3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224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«Развитие муниципальной службы в сельском поселении Локосово на 2020-2022 годы»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современной и эффективной муниципальной службы муниципального образования сельское поселение Локосово, ориентированной на приоритеты развития муниципального образования, с учётом интересов населения, позитивности имиджа муниципальных служащих, конкурентоспособности, и направленной на результативную деятельность муниципальных служащих по обеспечению полномочий органов местного самоуправления</a:t>
                      </a:r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правовых механизмов профессиональной служебной деятельности муниципальных служащих;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работы, направленной на применение мер по предупреждению коррупции и борьбе с ней на муниципальной службе;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внедрение эффективных технологий и современных методов кадровой работы в органах местного самоуправления;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формирование корпоративной культуры и позитивного имиджа муниципального служащего сельского поселения Локосово;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создание условий для профессионального роста муниципальных служащих.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19,5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19,5</a:t>
                      </a:r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3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C180-0261-41F3-850A-949A344498BB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107154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Анализ исполнения расходной части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бюджета сельского поселения Локосово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за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2022 год по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функциональной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структуре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(тыс. рублей) 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4279330"/>
              </p:ext>
            </p:extLst>
          </p:nvPr>
        </p:nvGraphicFramePr>
        <p:xfrm>
          <a:off x="304800" y="1143000"/>
          <a:ext cx="8534401" cy="510737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373579"/>
                <a:gridCol w="958438"/>
                <a:gridCol w="1548247"/>
                <a:gridCol w="1474520"/>
                <a:gridCol w="1179617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93600" marR="93600" marT="46789" marB="46789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</a:p>
                  </a:txBody>
                  <a:tcPr marL="93600" marR="93600" marT="46789" marB="46789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93600" marR="93600" marT="46789" marB="46789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Кассовый расход</a:t>
                      </a:r>
                    </a:p>
                  </a:txBody>
                  <a:tcPr marL="93600" marR="93600" marT="46789" marB="46789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</a:t>
                      </a:r>
                    </a:p>
                  </a:txBody>
                  <a:tcPr marL="93600" marR="93600" marT="46789" marB="46789" anchor="ctr" horzOverflow="overflow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093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17 883,3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17 067,0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95,0%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47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</a:p>
                  </a:txBody>
                  <a:tcPr marL="94143" marR="94143" marT="47060" marB="4706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66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 – коммунальное хозяйство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2 054,7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12 153,4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714,9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96,4%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80,0%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6 099,1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5 882,3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96,4%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06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9 002,4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564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4143" marR="94143" marT="47060" marB="4706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51 692,4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50 137,6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97,0%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019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17232</TotalTime>
  <Words>1285</Words>
  <Application>Microsoft Office PowerPoint</Application>
  <PresentationFormat>Экран (4:3)</PresentationFormat>
  <Paragraphs>364</Paragraphs>
  <Slides>14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Тема Office</vt:lpstr>
      <vt:lpstr>1_Тема Office</vt:lpstr>
      <vt:lpstr>5_Тема Office</vt:lpstr>
      <vt:lpstr>Лист Microsoft Office Excel 97-2003</vt:lpstr>
      <vt:lpstr> Исполнение бюджета сельского поселения Локосово</vt:lpstr>
      <vt:lpstr>Бюджет сельского поселения Локосово        2022 год (тыс. руб.)</vt:lpstr>
      <vt:lpstr>Исполнение доходной части бюджета сельского поселения Локосово за 2022 год  (тыс. руб.) </vt:lpstr>
      <vt:lpstr>Исполнение доходной части бюджета сельского поселения Локосово  за 2022 год  (тыс. руб.)                                                                                                                                                                   </vt:lpstr>
      <vt:lpstr>Структура доходной части бюджета сельского поселения Локосово за 2022 год</vt:lpstr>
      <vt:lpstr>Сведения об объёме муниципального долга сельского поселения Локосово на начало и конец  2022 года (тыс. руб.)</vt:lpstr>
      <vt:lpstr>Анализ исполнения муниципальных программ сельского поселения Локосово  за 2022 год  (тыс. руб.)</vt:lpstr>
      <vt:lpstr>Анализ исполнения муниципальных программ сельского поселения Локосово  за 2022 год  (тыс. руб.)</vt:lpstr>
      <vt:lpstr>Анализ исполнения расходной части бюджета сельского поселения Локосово за 2022 год по функциональной структуре (тыс. рублей) </vt:lpstr>
      <vt:lpstr>Функциональная структура расходов бюджета сельского поселения Локосово за 2022 год</vt:lpstr>
      <vt:lpstr>Экономическая структура расходов бюджета сельского поселения Локосово за 2022 год </vt:lpstr>
      <vt:lpstr>Информация о расходах на реализацию Указов Президента РФ от 07.05.2012</vt:lpstr>
      <vt:lpstr>Анализ исполнения бюджета сельского поселения Локосово за 2022 год</vt:lpstr>
      <vt:lpstr>Контактная информация для граждан  За получением дополнительной информации просим обращаться в АДМИНИСТРАЦИЮ СЕЛЬСКОГО ПОСЕЛЕНИЯ ЛОКОСОВО Адрес: ул. ЗАВОДСКАЯ, д.5, С.П. ЛОКОСОВО, Ханты-Мансийский автономный округ - Югра, Тюменская область, 628454  Телефоны:  8(3462) 550-548 - приёмная  E-mail: lokosovoadm@mail.ru Адрес сайта: http://www.lokosovo.ru/deyatelnost/byudzhet-i-finansy.php  Время работы: вт-пт с 900 до 1700 (перерыв с 1300 до 1400), в понедельник с 900 до 1800  сб-вс выходной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Маслова Екатерина Геннадьевна</dc:creator>
  <cp:lastModifiedBy>Пользователь</cp:lastModifiedBy>
  <cp:revision>809</cp:revision>
  <cp:lastPrinted>2018-04-26T05:56:16Z</cp:lastPrinted>
  <dcterms:created xsi:type="dcterms:W3CDTF">1601-01-01T00:00:00Z</dcterms:created>
  <dcterms:modified xsi:type="dcterms:W3CDTF">2023-05-18T09:48:30Z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