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harts/colors1.xml" ContentType="application/vnd.ms-office.chartcolorstyle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style1.xml" ContentType="application/vnd.ms-office.chart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5051" r:id="rId1"/>
  </p:sldMasterIdLst>
  <p:notesMasterIdLst>
    <p:notesMasterId r:id="rId25"/>
  </p:notesMasterIdLst>
  <p:handoutMasterIdLst>
    <p:handoutMasterId r:id="rId26"/>
  </p:handoutMasterIdLst>
  <p:sldIdLst>
    <p:sldId id="256" r:id="rId2"/>
    <p:sldId id="303" r:id="rId3"/>
    <p:sldId id="375" r:id="rId4"/>
    <p:sldId id="314" r:id="rId5"/>
    <p:sldId id="316" r:id="rId6"/>
    <p:sldId id="317" r:id="rId7"/>
    <p:sldId id="318" r:id="rId8"/>
    <p:sldId id="309" r:id="rId9"/>
    <p:sldId id="310" r:id="rId10"/>
    <p:sldId id="311" r:id="rId11"/>
    <p:sldId id="374" r:id="rId12"/>
    <p:sldId id="313" r:id="rId13"/>
    <p:sldId id="346" r:id="rId14"/>
    <p:sldId id="384" r:id="rId15"/>
    <p:sldId id="348" r:id="rId16"/>
    <p:sldId id="381" r:id="rId17"/>
    <p:sldId id="379" r:id="rId18"/>
    <p:sldId id="380" r:id="rId19"/>
    <p:sldId id="376" r:id="rId20"/>
    <p:sldId id="378" r:id="rId21"/>
    <p:sldId id="382" r:id="rId22"/>
    <p:sldId id="383" r:id="rId23"/>
    <p:sldId id="373" r:id="rId24"/>
  </p:sldIdLst>
  <p:sldSz cx="9144000" cy="6858000" type="screen4x3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260">
          <p15:clr>
            <a:srgbClr val="A4A3A4"/>
          </p15:clr>
        </p15:guide>
        <p15:guide id="4" pos="29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33CC"/>
    <a:srgbClr val="3366CC"/>
    <a:srgbClr val="003399"/>
    <a:srgbClr val="0066FF"/>
    <a:srgbClr val="3333CC"/>
    <a:srgbClr val="3333FF"/>
    <a:srgbClr val="0000FF"/>
    <a:srgbClr val="FF6600"/>
    <a:srgbClr val="0099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>
    <p:restoredLeft sz="34578" autoAdjust="0"/>
    <p:restoredTop sz="95396" autoAdjust="0"/>
  </p:normalViewPr>
  <p:slideViewPr>
    <p:cSldViewPr>
      <p:cViewPr varScale="1">
        <p:scale>
          <a:sx n="56" d="100"/>
          <a:sy n="56" d="100"/>
        </p:scale>
        <p:origin x="-60" y="-232"/>
      </p:cViewPr>
      <p:guideLst>
        <p:guide orient="horz" pos="2160"/>
        <p:guide orient="horz" pos="2260"/>
        <p:guide pos="2880"/>
        <p:guide pos="2980"/>
      </p:guideLst>
    </p:cSldViewPr>
  </p:slideViewPr>
  <p:outlineViewPr>
    <p:cViewPr>
      <p:scale>
        <a:sx n="33" d="100"/>
        <a:sy n="33" d="100"/>
      </p:scale>
      <p:origin x="270" y="144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3221" y="82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"/>
  <c:chart>
    <c:autoTitleDeleted val="1"/>
    <c:view3D>
      <c:perspective val="30"/>
    </c:view3D>
    <c:plotArea>
      <c:layout>
        <c:manualLayout>
          <c:layoutTarget val="inner"/>
          <c:xMode val="edge"/>
          <c:yMode val="edge"/>
          <c:x val="1.2190669520147928E-2"/>
          <c:y val="1.309787108101737E-2"/>
          <c:w val="0.96195830019289963"/>
          <c:h val="0.85479196746030206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доходы</c:v>
                </c:pt>
              </c:strCache>
            </c:strRef>
          </c:tx>
          <c:dLbls>
            <c:dLbl>
              <c:idx val="0"/>
              <c:layout>
                <c:manualLayout>
                  <c:x val="1.5007396072898692E-2"/>
                  <c:y val="-3.0371590949994611E-2"/>
                </c:manualLayout>
              </c:layout>
              <c:showVal val="1"/>
            </c:dLbl>
            <c:dLbl>
              <c:idx val="1"/>
              <c:layout>
                <c:manualLayout>
                  <c:x val="2.7101340655820909E-3"/>
                  <c:y val="-2.5396647642511212E-2"/>
                </c:manualLayout>
              </c:layout>
              <c:showVal val="1"/>
            </c:dLbl>
            <c:dLbl>
              <c:idx val="2"/>
              <c:layout>
                <c:manualLayout>
                  <c:x val="1.60290317087982E-2"/>
                  <c:y val="-2.0108745645574955E-2"/>
                </c:manualLayout>
              </c:layout>
              <c:showVal val="1"/>
            </c:dLbl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</c:numCache>
            </c:num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0.19000000000000003</c:v>
                </c:pt>
                <c:pt idx="1">
                  <c:v>0.16800000000000004</c:v>
                </c:pt>
                <c:pt idx="2">
                  <c:v>0.17400000000000002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неналоговые доходы</c:v>
                </c:pt>
              </c:strCache>
            </c:strRef>
          </c:tx>
          <c:dLbls>
            <c:dLbl>
              <c:idx val="0"/>
              <c:layout>
                <c:manualLayout>
                  <c:x val="1.6028916969845226E-2"/>
                  <c:y val="-3.8094971463767106E-2"/>
                </c:manualLayout>
              </c:layout>
              <c:showVal val="1"/>
            </c:dLbl>
            <c:dLbl>
              <c:idx val="1"/>
              <c:layout>
                <c:manualLayout>
                  <c:x val="5.8287388031992892E-3"/>
                  <c:y val="-5.5872624813525652E-2"/>
                </c:manualLayout>
              </c:layout>
              <c:showVal val="1"/>
            </c:dLbl>
            <c:dLbl>
              <c:idx val="2"/>
              <c:layout>
                <c:manualLayout>
                  <c:x val="7.2859235039992032E-3"/>
                  <c:y val="-4.0634636228018488E-2"/>
                </c:manualLayout>
              </c:layout>
              <c:showVal val="1"/>
            </c:dLbl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</c:numCache>
            </c:numRef>
          </c:cat>
          <c:val>
            <c:numRef>
              <c:f>Лист1!$C$2:$C$4</c:f>
              <c:numCache>
                <c:formatCode>0.0%</c:formatCode>
                <c:ptCount val="3"/>
                <c:pt idx="0">
                  <c:v>6.0000000000000019E-3</c:v>
                </c:pt>
                <c:pt idx="1">
                  <c:v>9.0000000000000045E-3</c:v>
                </c:pt>
                <c:pt idx="2">
                  <c:v>9.0000000000000045E-3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dLbls>
            <c:dLbl>
              <c:idx val="0"/>
              <c:layout>
                <c:manualLayout>
                  <c:x val="9.4851481979388291E-3"/>
                  <c:y val="-6.2188075371175724E-3"/>
                </c:manualLayout>
              </c:layout>
              <c:showVal val="1"/>
            </c:dLbl>
            <c:dLbl>
              <c:idx val="1"/>
              <c:layout>
                <c:manualLayout>
                  <c:x val="8.1301346478031746E-3"/>
                  <c:y val="-3.7313432835821311E-3"/>
                </c:manualLayout>
              </c:layout>
              <c:showVal val="1"/>
            </c:dLbl>
            <c:dLbl>
              <c:idx val="2"/>
              <c:layout>
                <c:manualLayout>
                  <c:x val="-5.4200542005420124E-3"/>
                  <c:y val="-9.9501508206998324E-3"/>
                </c:manualLayout>
              </c:layout>
              <c:showVal val="1"/>
            </c:dLbl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</c:numCache>
            </c:numRef>
          </c:cat>
          <c:val>
            <c:numRef>
              <c:f>Лист1!$D$2:$D$4</c:f>
              <c:numCache>
                <c:formatCode>0.0%</c:formatCode>
                <c:ptCount val="3"/>
                <c:pt idx="0">
                  <c:v>0.82399999999999995</c:v>
                </c:pt>
                <c:pt idx="1">
                  <c:v>0.82199999999999995</c:v>
                </c:pt>
                <c:pt idx="2">
                  <c:v>0.81599999999999995</c:v>
                </c:pt>
              </c:numCache>
            </c:numRef>
          </c:val>
        </c:ser>
        <c:gapWidth val="80"/>
        <c:shape val="cylinder"/>
        <c:axId val="109186048"/>
        <c:axId val="109236992"/>
        <c:axId val="0"/>
      </c:bar3DChart>
      <c:catAx>
        <c:axId val="109186048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txPr>
          <a:bodyPr rot="-60000000" vert="horz"/>
          <a:lstStyle/>
          <a:p>
            <a:pPr>
              <a:defRPr/>
            </a:pPr>
            <a:endParaRPr lang="ru-RU"/>
          </a:p>
        </c:txPr>
        <c:crossAx val="109236992"/>
        <c:crosses val="autoZero"/>
        <c:auto val="1"/>
        <c:lblAlgn val="ctr"/>
        <c:lblOffset val="100"/>
      </c:catAx>
      <c:valAx>
        <c:axId val="109236992"/>
        <c:scaling>
          <c:orientation val="minMax"/>
          <c:max val="1"/>
        </c:scaling>
        <c:delete val="1"/>
        <c:axPos val="l"/>
        <c:numFmt formatCode="0.0%" sourceLinked="0"/>
        <c:majorTickMark val="none"/>
        <c:tickLblPos val="none"/>
        <c:crossAx val="10918604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6.2593152418447734E-2"/>
          <c:y val="0.8923183861644477"/>
          <c:w val="0.89999997741012228"/>
          <c:h val="6.749140074600378E-2"/>
        </c:manualLayout>
      </c:layout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6"/>
  <c:chart>
    <c:autoTitleDeleted val="1"/>
    <c:plotArea>
      <c:layout>
        <c:manualLayout>
          <c:layoutTarget val="inner"/>
          <c:xMode val="edge"/>
          <c:yMode val="edge"/>
          <c:x val="0.28834793807217446"/>
          <c:y val="0.1153539661708944"/>
          <c:w val="1"/>
          <c:h val="0.6614173228346454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"/>
          <c:dLbls>
            <c:dLbl>
              <c:idx val="0"/>
              <c:layout>
                <c:manualLayout>
                  <c:x val="-8.4142451351821523E-2"/>
                  <c:y val="-2.550543161271508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Общегосударственные </a:t>
                    </a:r>
                    <a:r>
                      <a:rPr lang="ru-RU" dirty="0"/>
                      <a:t>вопросы </a:t>
                    </a:r>
                    <a:r>
                      <a:rPr lang="ru-RU" dirty="0" smtClean="0"/>
                      <a:t>43,6%</a:t>
                    </a:r>
                    <a:endParaRPr lang="ru-RU" dirty="0"/>
                  </a:p>
                </c:rich>
              </c:tx>
              <c:showVal val="1"/>
              <c:showCatName val="1"/>
              <c:separator> </c:separator>
            </c:dLbl>
            <c:dLbl>
              <c:idx val="1"/>
              <c:layout>
                <c:manualLayout>
                  <c:x val="4.3668683908336552E-2"/>
                  <c:y val="-1.5096602508019832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Val val="1"/>
              <c:showCatName val="1"/>
              <c:separator> </c:separator>
            </c:dLbl>
            <c:dLbl>
              <c:idx val="2"/>
              <c:layout>
                <c:manualLayout>
                  <c:x val="9.3332680086228512E-2"/>
                  <c:y val="-0.26107082968795947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/>
                      <a:t>Национальная безопасность и </a:t>
                    </a:r>
                    <a:r>
                      <a:rPr lang="ru-RU" dirty="0" err="1"/>
                      <a:t>правоохр</a:t>
                    </a:r>
                    <a:r>
                      <a:rPr lang="ru-RU" dirty="0"/>
                      <a:t>. деятельность </a:t>
                    </a:r>
                    <a:r>
                      <a:rPr lang="ru-RU" dirty="0" smtClean="0"/>
                      <a:t>0,05</a:t>
                    </a:r>
                    <a:r>
                      <a:rPr lang="ru-RU" dirty="0"/>
                      <a:t>%</a:t>
                    </a:r>
                  </a:p>
                </c:rich>
              </c:tx>
              <c:numFmt formatCode="0.0%" sourceLinked="0"/>
              <c:spPr/>
              <c:showVal val="1"/>
              <c:showCatName val="1"/>
              <c:separator> </c:separator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11332192483925466"/>
                  <c:y val="2.0128864100320783E-2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 smtClean="0"/>
                      <a:t>Национальная экономика 7,09</a:t>
                    </a:r>
                    <a:r>
                      <a:rPr lang="en-US" baseline="0" dirty="0" smtClean="0"/>
                      <a:t>%</a:t>
                    </a:r>
                  </a:p>
                </c:rich>
              </c:tx>
              <c:dLblPos val="bestFit"/>
              <c:showVal val="1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4.7347073165070613E-2"/>
                  <c:y val="5.2471201516477106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хозяйство </a:t>
                    </a:r>
                    <a:r>
                      <a:rPr lang="ru-RU" dirty="0" smtClean="0"/>
                      <a:t>3,9%</a:t>
                    </a:r>
                    <a:endParaRPr lang="ru-RU" dirty="0"/>
                  </a:p>
                </c:rich>
              </c:tx>
              <c:showVal val="1"/>
              <c:showCatName val="1"/>
              <c:separator> </c:separator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0.11619242112286628"/>
                  <c:y val="8.5193085604272689E-2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 smtClean="0"/>
                      <a:t>Образование </a:t>
                    </a:r>
                    <a:r>
                      <a:rPr lang="en-US" baseline="0" dirty="0" smtClean="0"/>
                      <a:t>0</a:t>
                    </a:r>
                    <a:r>
                      <a:rPr lang="ru-RU" baseline="0" dirty="0" smtClean="0"/>
                      <a:t>,3</a:t>
                    </a:r>
                    <a:r>
                      <a:rPr lang="en-US" baseline="0" dirty="0" smtClean="0"/>
                      <a:t>%</a:t>
                    </a:r>
                  </a:p>
                </c:rich>
              </c:tx>
              <c:dLblPos val="bestFit"/>
              <c:showVal val="1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6"/>
              <c:layout>
                <c:manualLayout>
                  <c:x val="-0.1839311023622073"/>
                  <c:y val="0.1509129848352327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1,9Культура </a:t>
                    </a:r>
                    <a:r>
                      <a:rPr lang="ru-RU" dirty="0"/>
                      <a:t>и кинематография 22%</a:t>
                    </a:r>
                  </a:p>
                </c:rich>
              </c:tx>
              <c:showVal val="1"/>
              <c:showCatName val="1"/>
              <c:separator> </c:separator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0.2592561530018504"/>
                  <c:y val="7.024934383202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Социальная </a:t>
                    </a:r>
                    <a:r>
                      <a:rPr lang="ru-RU" dirty="0"/>
                      <a:t>политика </a:t>
                    </a:r>
                    <a:r>
                      <a:rPr lang="ru-RU" dirty="0" smtClean="0"/>
                      <a:t>0,8%</a:t>
                    </a:r>
                    <a:endParaRPr lang="ru-RU" dirty="0"/>
                  </a:p>
                </c:rich>
              </c:tx>
              <c:showVal val="1"/>
              <c:showCatName val="1"/>
              <c:separator> </c:separator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0.11496859904387798"/>
                  <c:y val="-4.549157917760272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Физическая культура и спорт </a:t>
                    </a:r>
                    <a:r>
                      <a:rPr lang="ru-RU" dirty="0" smtClean="0"/>
                      <a:t>15,4%</a:t>
                    </a:r>
                    <a:endParaRPr lang="ru-RU" dirty="0"/>
                  </a:p>
                </c:rich>
              </c:tx>
              <c:showVal val="1"/>
              <c:showCatName val="1"/>
              <c:separator> </c:separator>
            </c:dLbl>
            <c:dLbl>
              <c:idx val="9"/>
              <c:layout>
                <c:manualLayout>
                  <c:x val="7.7035104986876823E-2"/>
                  <c:y val="-0.22071267133275008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Межбюджетные </a:t>
                    </a:r>
                    <a:r>
                      <a:rPr lang="ru-RU" dirty="0"/>
                      <a:t>трансферты </a:t>
                    </a:r>
                    <a:r>
                      <a:rPr lang="ru-RU" dirty="0" smtClean="0"/>
                      <a:t>2,4%</a:t>
                    </a:r>
                    <a:endParaRPr lang="ru-RU" dirty="0"/>
                  </a:p>
                </c:rich>
              </c:tx>
              <c:showVal val="1"/>
              <c:showCatName val="1"/>
              <c:separator> </c:separator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5.8737201242872933E-2"/>
                  <c:y val="0.14251207729468587"/>
                </c:manualLayout>
              </c:layout>
              <c:dLblPos val="bestFit"/>
              <c:showVal val="1"/>
              <c:showCatName val="1"/>
              <c:separator> </c:separator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-6.6853962910931194E-2"/>
                  <c:y val="8.5748697173722868E-2"/>
                </c:manualLayout>
              </c:layout>
              <c:dLblPos val="bestFit"/>
              <c:showVal val="1"/>
              <c:showCatName val="1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6247309886715094"/>
                      <c:h val="0.19371980676328501"/>
                    </c:manualLayout>
                  </c15:layout>
                </c:ext>
              </c:extLst>
            </c:dLbl>
            <c:dLbl>
              <c:idx val="12"/>
              <c:layout>
                <c:manualLayout>
                  <c:x val="4.7400611620795868E-2"/>
                  <c:y val="-0.12077294685990372"/>
                </c:manualLayout>
              </c:layout>
              <c:dLblPos val="bestFit"/>
              <c:showVal val="1"/>
              <c:showCatName val="1"/>
              <c:separator> </c:separator>
              <c:extLst>
                <c:ext xmlns:c15="http://schemas.microsoft.com/office/drawing/2012/chart" uri="{CE6537A1-D6FC-4f65-9D91-7224C49458BB}"/>
              </c:extLst>
            </c:dLbl>
            <c:numFmt formatCode="0%" sourceLinked="0"/>
            <c:dLblPos val="outEnd"/>
            <c:showVal val="1"/>
            <c:showCatName val="1"/>
            <c:separator> 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правоохр.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 и кинематография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Межбюджетные трансферты</c:v>
                </c:pt>
              </c:strCache>
            </c:strRef>
          </c:cat>
          <c:val>
            <c:numRef>
              <c:f>Лист1!$B$2:$B$11</c:f>
              <c:numCache>
                <c:formatCode>0.00%</c:formatCode>
                <c:ptCount val="10"/>
                <c:pt idx="0">
                  <c:v>0.43600000000000005</c:v>
                </c:pt>
                <c:pt idx="1">
                  <c:v>2.8000000000000001E-2</c:v>
                </c:pt>
                <c:pt idx="2">
                  <c:v>5.0000000000000012E-4</c:v>
                </c:pt>
                <c:pt idx="3">
                  <c:v>7.0900000000000019E-2</c:v>
                </c:pt>
                <c:pt idx="4">
                  <c:v>3.9000000000000007E-2</c:v>
                </c:pt>
                <c:pt idx="5">
                  <c:v>3.0000000000000005E-3</c:v>
                </c:pt>
                <c:pt idx="6">
                  <c:v>0.21900000000000003</c:v>
                </c:pt>
                <c:pt idx="7">
                  <c:v>8.0000000000000019E-3</c:v>
                </c:pt>
                <c:pt idx="8">
                  <c:v>0.15400000000000003</c:v>
                </c:pt>
                <c:pt idx="9">
                  <c:v>2.4E-2</c:v>
                </c:pt>
              </c:numCache>
            </c:numRef>
          </c:val>
        </c:ser>
        <c:firstSliceAng val="0"/>
      </c:pieChart>
    </c:plotArea>
    <c:plotVisOnly val="1"/>
    <c:dispBlanksAs val="zero"/>
  </c:chart>
  <c:spPr>
    <a:solidFill>
      <a:schemeClr val="accent6">
        <a:lumMod val="40000"/>
        <a:lumOff val="60000"/>
      </a:schemeClr>
    </a:solidFill>
    <a:effectLst>
      <a:glow rad="228600">
        <a:schemeClr val="accent1">
          <a:satMod val="175000"/>
          <a:alpha val="40000"/>
        </a:schemeClr>
      </a:glow>
      <a:softEdge rad="317500"/>
    </a:effectLst>
  </c:spPr>
  <c:txPr>
    <a:bodyPr/>
    <a:lstStyle/>
    <a:p>
      <a:pPr>
        <a:defRPr sz="16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Дотации на выравнивание бюджетной обеспеченности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2025 год </c:v>
                </c:pt>
                <c:pt idx="1">
                  <c:v>2026 год</c:v>
                </c:pt>
                <c:pt idx="2">
                  <c:v>2027 год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11380.7</c:v>
                </c:pt>
                <c:pt idx="1">
                  <c:v>11496.3</c:v>
                </c:pt>
                <c:pt idx="2">
                  <c:v>11591.4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Иные виды межбюджетных трансфертов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2025 год </c:v>
                </c:pt>
                <c:pt idx="1">
                  <c:v>2026 год</c:v>
                </c:pt>
                <c:pt idx="2">
                  <c:v>2027 год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32699.5</c:v>
                </c:pt>
                <c:pt idx="1">
                  <c:v>30004.5</c:v>
                </c:pt>
                <c:pt idx="2">
                  <c:v>29597.7</c:v>
                </c:pt>
              </c:numCache>
            </c:numRef>
          </c:val>
        </c:ser>
        <c:dLbls>
          <c:showVal val="1"/>
        </c:dLbls>
        <c:shape val="cylinder"/>
        <c:axId val="112050176"/>
        <c:axId val="112051712"/>
        <c:axId val="87931072"/>
      </c:bar3DChart>
      <c:catAx>
        <c:axId val="112050176"/>
        <c:scaling>
          <c:orientation val="minMax"/>
        </c:scaling>
        <c:axPos val="b"/>
        <c:majorTickMark val="none"/>
        <c:tickLblPos val="nextTo"/>
        <c:crossAx val="112051712"/>
        <c:crosses val="autoZero"/>
        <c:auto val="1"/>
        <c:lblAlgn val="ctr"/>
        <c:lblOffset val="100"/>
      </c:catAx>
      <c:valAx>
        <c:axId val="112051712"/>
        <c:scaling>
          <c:orientation val="minMax"/>
        </c:scaling>
        <c:delete val="1"/>
        <c:axPos val="l"/>
        <c:numFmt formatCode="#,##0.0" sourceLinked="1"/>
        <c:majorTickMark val="none"/>
        <c:tickLblPos val="none"/>
        <c:crossAx val="112050176"/>
        <c:crosses val="autoZero"/>
        <c:crossBetween val="between"/>
      </c:valAx>
      <c:serAx>
        <c:axId val="87931072"/>
        <c:scaling>
          <c:orientation val="minMax"/>
        </c:scaling>
        <c:delete val="1"/>
        <c:axPos val="b"/>
        <c:tickLblPos val="none"/>
        <c:crossAx val="112051712"/>
        <c:crosses val="autoZero"/>
      </c:serAx>
    </c:plotArea>
    <c:legend>
      <c:legendPos val="t"/>
      <c:layout/>
      <c:txPr>
        <a:bodyPr/>
        <a:lstStyle/>
        <a:p>
          <a:pPr>
            <a:defRPr sz="1100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4"/>
  <c:chart>
    <c:autoTitleDeleted val="1"/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2025 год</c:v>
                </c:pt>
                <c:pt idx="1">
                  <c:v>2026 год</c:v>
                </c:pt>
                <c:pt idx="2">
                  <c:v>2027 год</c:v>
                </c:pt>
              </c:strCache>
            </c:strRef>
          </c:cat>
          <c:val>
            <c:numRef>
              <c:f>Лист1!$B$2:$B$4</c:f>
              <c:numCache>
                <c:formatCode>#,##0.00</c:formatCode>
                <c:ptCount val="3"/>
                <c:pt idx="0">
                  <c:v>1304.8</c:v>
                </c:pt>
                <c:pt idx="1">
                  <c:v>1239.3</c:v>
                </c:pt>
                <c:pt idx="2">
                  <c:v>1242.7</c:v>
                </c:pt>
              </c:numCache>
            </c:numRef>
          </c:val>
        </c:ser>
        <c:dLbls>
          <c:showVal val="1"/>
        </c:dLbls>
        <c:shape val="cylinder"/>
        <c:axId val="111880832"/>
        <c:axId val="111894912"/>
        <c:axId val="87944704"/>
      </c:bar3DChart>
      <c:catAx>
        <c:axId val="111880832"/>
        <c:scaling>
          <c:orientation val="minMax"/>
        </c:scaling>
        <c:axPos val="b"/>
        <c:majorTickMark val="none"/>
        <c:tickLblPos val="nextTo"/>
        <c:crossAx val="111894912"/>
        <c:crosses val="autoZero"/>
        <c:auto val="1"/>
        <c:lblAlgn val="ctr"/>
        <c:lblOffset val="100"/>
      </c:catAx>
      <c:valAx>
        <c:axId val="111894912"/>
        <c:scaling>
          <c:orientation val="minMax"/>
        </c:scaling>
        <c:delete val="1"/>
        <c:axPos val="l"/>
        <c:numFmt formatCode="#,##0.00" sourceLinked="1"/>
        <c:majorTickMark val="none"/>
        <c:tickLblPos val="none"/>
        <c:crossAx val="111880832"/>
        <c:crosses val="autoZero"/>
        <c:crossBetween val="between"/>
      </c:valAx>
      <c:serAx>
        <c:axId val="87944704"/>
        <c:scaling>
          <c:orientation val="minMax"/>
        </c:scaling>
        <c:delete val="1"/>
        <c:axPos val="b"/>
        <c:majorTickMark val="none"/>
        <c:tickLblPos val="none"/>
        <c:crossAx val="111894912"/>
        <c:crosses val="autoZero"/>
      </c:ser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CF1E8D5A-D485-499C-8898-4996F9B23A5A}" type="datetimeFigureOut">
              <a:rPr lang="ru-RU"/>
              <a:pPr>
                <a:defRPr/>
              </a:pPr>
              <a:t>27.05.2026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E45B486-6A5B-4CA7-8AD9-96563D03F6A3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="" xmlns:p14="http://schemas.microsoft.com/office/powerpoint/2010/main" val="106013177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92A10D92-0FCF-494B-B431-F62E9B07A4F3}" type="datetimeFigureOut">
              <a:rPr lang="ru-RU"/>
              <a:pPr>
                <a:defRPr/>
              </a:pPr>
              <a:t>27.05.2026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8813"/>
          </a:xfrm>
          <a:prstGeom prst="rect">
            <a:avLst/>
          </a:prstGeom>
        </p:spPr>
        <p:txBody>
          <a:bodyPr vert="horz" lIns="91431" tIns="45715" rIns="91431" bIns="45715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016FBEE-EB56-4671-8639-E0E552D2A74F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="" xmlns:p14="http://schemas.microsoft.com/office/powerpoint/2010/main" val="22248962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469869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52112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921962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33849207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39263520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12639406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12639406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1829431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451" y="115888"/>
            <a:ext cx="7056438" cy="609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228601" y="6477003"/>
            <a:ext cx="8915400" cy="304800"/>
          </a:xfrm>
          <a:prstGeom prst="rect">
            <a:avLst/>
          </a:prstGeom>
        </p:spPr>
        <p:txBody>
          <a:bodyPr/>
          <a:lstStyle>
            <a:lvl1pPr>
              <a:defRPr sz="902" i="1" spc="225">
                <a:latin typeface="Bookman Old Style" panose="02050604050505020204" pitchFamily="18" charset="0"/>
              </a:defRPr>
            </a:lvl1pPr>
          </a:lstStyle>
          <a:p>
            <a:r>
              <a:rPr lang="ru-RU" altLang="ko-KR" dirty="0" smtClean="0">
                <a:solidFill>
                  <a:srgbClr val="000066"/>
                </a:solidFill>
              </a:rPr>
              <a:t>Департамент образования и молодёжной политики                          2016             </a:t>
            </a:r>
            <a:endParaRPr lang="en-US" altLang="ko-KR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35987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228601" y="6477003"/>
            <a:ext cx="8915400" cy="304800"/>
          </a:xfrm>
          <a:prstGeom prst="rect">
            <a:avLst/>
          </a:prstGeom>
        </p:spPr>
        <p:txBody>
          <a:bodyPr/>
          <a:lstStyle>
            <a:lvl1pPr>
              <a:defRPr sz="902" i="1" spc="225">
                <a:latin typeface="Bookman Old Style" panose="02050604050505020204" pitchFamily="18" charset="0"/>
              </a:defRPr>
            </a:lvl1pPr>
          </a:lstStyle>
          <a:p>
            <a:r>
              <a:rPr lang="ru-RU" altLang="ko-KR" dirty="0" smtClean="0">
                <a:solidFill>
                  <a:srgbClr val="000066"/>
                </a:solidFill>
              </a:rPr>
              <a:t>Департамент образования и молодёжной политики                                                           2016     </a:t>
            </a:r>
            <a:endParaRPr lang="en-US" altLang="ko-KR" dirty="0">
              <a:solidFill>
                <a:srgbClr val="000066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31002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F78776CC-3825-4617-BA24-42D2F9F4A0A0}" type="datetimeFigureOut">
              <a:rPr lang="ru-RU" smtClean="0">
                <a:solidFill>
                  <a:srgbClr val="EEECE1">
                    <a:shade val="90000"/>
                  </a:srgbClr>
                </a:solidFill>
              </a:rPr>
              <a:pPr>
                <a:defRPr/>
              </a:pPr>
              <a:t>27.05.2026</a:t>
            </a:fld>
            <a:endParaRPr lang="ru-RU" dirty="0">
              <a:solidFill>
                <a:srgbClr val="EEECE1">
                  <a:shade val="90000"/>
                </a:srgbClr>
              </a:solidFill>
            </a:endParaRPr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ru-RU" dirty="0">
              <a:solidFill>
                <a:srgbClr val="EEECE1">
                  <a:shade val="90000"/>
                </a:srgbClr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0CB974B-716E-45B7-A931-3AE7D68A90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077F69E9-B862-4EC9-9048-EFA660FAF6A0}" type="datetimeFigureOut">
              <a:rPr lang="ru-RU" smtClean="0">
                <a:solidFill>
                  <a:srgbClr val="1F497D">
                    <a:shade val="90000"/>
                  </a:srgbClr>
                </a:solidFill>
              </a:rPr>
              <a:pPr>
                <a:defRPr/>
              </a:pPr>
              <a:t>27.05.2026</a:t>
            </a:fld>
            <a:endParaRPr lang="ru-RU" dirty="0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pPr>
              <a:defRPr/>
            </a:pPr>
            <a:fld id="{E3BF0420-EE46-4BB9-813B-5E49F9F0DBE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pPr>
              <a:defRPr/>
            </a:pPr>
            <a:endParaRPr lang="ru-RU" dirty="0">
              <a:solidFill>
                <a:srgbClr val="1F497D">
                  <a:shade val="9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dirty="0" smtClean="0"/>
          </a:p>
        </p:txBody>
      </p:sp>
      <p:sp>
        <p:nvSpPr>
          <p:cNvPr id="8" name="Объект 7"/>
          <p:cNvSpPr>
            <a:spLocks noGrp="1"/>
          </p:cNvSpPr>
          <p:nvPr>
            <p:ph sz="quarter" idx="13"/>
          </p:nvPr>
        </p:nvSpPr>
        <p:spPr>
          <a:xfrm>
            <a:off x="-838200" y="990600"/>
            <a:ext cx="914400" cy="914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5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6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D3B284-37AD-4FB4-AE89-343CE4D32A7F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="" xmlns:p14="http://schemas.microsoft.com/office/powerpoint/2010/main" val="2144570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dirty="0" smtClean="0"/>
          </a:p>
        </p:txBody>
      </p:sp>
      <p:sp>
        <p:nvSpPr>
          <p:cNvPr id="8" name="Объект 7"/>
          <p:cNvSpPr>
            <a:spLocks noGrp="1"/>
          </p:cNvSpPr>
          <p:nvPr>
            <p:ph sz="quarter" idx="13"/>
          </p:nvPr>
        </p:nvSpPr>
        <p:spPr>
          <a:xfrm>
            <a:off x="-838200" y="990600"/>
            <a:ext cx="914400" cy="914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5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6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D3B284-37AD-4FB4-AE89-343CE4D32A7F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="" xmlns:p14="http://schemas.microsoft.com/office/powerpoint/2010/main" val="2144570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dirty="0" smtClean="0"/>
          </a:p>
        </p:txBody>
      </p:sp>
      <p:sp>
        <p:nvSpPr>
          <p:cNvPr id="8" name="Объект 7"/>
          <p:cNvSpPr>
            <a:spLocks noGrp="1"/>
          </p:cNvSpPr>
          <p:nvPr>
            <p:ph sz="quarter" idx="13"/>
          </p:nvPr>
        </p:nvSpPr>
        <p:spPr>
          <a:xfrm>
            <a:off x="-838200" y="990600"/>
            <a:ext cx="914400" cy="914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5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6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D3B284-37AD-4FB4-AE89-343CE4D32A7F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="" xmlns:p14="http://schemas.microsoft.com/office/powerpoint/2010/main" val="2144570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7B0BE-7C58-47CB-92F8-52224D7A4A2A}" type="datetime1">
              <a:rPr lang="ru-RU" smtClean="0">
                <a:solidFill>
                  <a:srgbClr val="537D0B">
                    <a:lumMod val="50000"/>
                  </a:srgbClr>
                </a:solidFill>
              </a:rPr>
              <a:pPr/>
              <a:t>27.05.2026</a:t>
            </a:fld>
            <a:endParaRPr lang="ru-RU" dirty="0">
              <a:solidFill>
                <a:srgbClr val="537D0B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13159" y="6172201"/>
            <a:ext cx="5657850" cy="365125"/>
          </a:xfrm>
          <a:prstGeom prst="rect">
            <a:avLst/>
          </a:prstGeom>
        </p:spPr>
        <p:txBody>
          <a:bodyPr/>
          <a:lstStyle/>
          <a:p>
            <a:endParaRPr lang="ru-RU" dirty="0">
              <a:solidFill>
                <a:srgbClr val="537D0B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772400" y="5578476"/>
            <a:ext cx="856684" cy="669925"/>
          </a:xfrm>
          <a:prstGeom prst="rect">
            <a:avLst/>
          </a:prstGeom>
        </p:spPr>
        <p:txBody>
          <a:bodyPr/>
          <a:lstStyle/>
          <a:p>
            <a:fld id="{7550059B-7880-434C-B7AF-FB9C6FE5D10C}" type="slidenum">
              <a:rPr lang="ru-RU" smtClean="0">
                <a:solidFill>
                  <a:srgbClr val="537D0B">
                    <a:lumMod val="5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537D0B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31719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oleObject" Target="../embeddings/oleObject1.bin"/><Relationship Id="rId5" Type="http://schemas.openxmlformats.org/officeDocument/2006/relationships/slideLayout" Target="../slideLayouts/slideLayout5.xml"/><Relationship Id="rId10" Type="http://schemas.openxmlformats.org/officeDocument/2006/relationships/vmlDrawing" Target="../drawings/vmlDrawing1.v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lt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4" name="Rectangle 36"/>
          <p:cNvSpPr>
            <a:spLocks noChangeArrowheads="1"/>
          </p:cNvSpPr>
          <p:nvPr/>
        </p:nvSpPr>
        <p:spPr bwMode="ltGray">
          <a:xfrm>
            <a:off x="8859840" y="4"/>
            <a:ext cx="284162" cy="6188075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tint val="0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dirty="0">
              <a:solidFill>
                <a:srgbClr val="000066"/>
              </a:solidFill>
              <a:latin typeface="Times New Roman" pitchFamily="18" charset="0"/>
              <a:cs typeface="Arial" charset="0"/>
            </a:endParaRPr>
          </a:p>
        </p:txBody>
      </p:sp>
      <p:graphicFrame>
        <p:nvGraphicFramePr>
          <p:cNvPr id="12322" name="Object 34"/>
          <p:cNvGraphicFramePr>
            <a:graphicFrameLocks noChangeAspect="1"/>
          </p:cNvGraphicFramePr>
          <p:nvPr/>
        </p:nvGraphicFramePr>
        <p:xfrm>
          <a:off x="0" y="2"/>
          <a:ext cx="3848100" cy="3797300"/>
        </p:xfrm>
        <a:graphic>
          <a:graphicData uri="http://schemas.openxmlformats.org/presentationml/2006/ole">
            <p:oleObj spid="_x0000_s37981" name="Image" r:id="rId11" imgW="3847619" imgH="3796825" progId="">
              <p:embed/>
            </p:oleObj>
          </a:graphicData>
        </a:graphic>
      </p:graphicFrame>
      <p:sp>
        <p:nvSpPr>
          <p:cNvPr id="1231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47815" y="1341440"/>
            <a:ext cx="7138987" cy="498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ko-KR" smtClean="0"/>
              <a:t>Образец текста</a:t>
            </a:r>
          </a:p>
          <a:p>
            <a:pPr lvl="1"/>
            <a:r>
              <a:rPr lang="ru-RU" altLang="ko-KR" smtClean="0"/>
              <a:t>Второй уровень</a:t>
            </a:r>
          </a:p>
          <a:p>
            <a:pPr lvl="2"/>
            <a:r>
              <a:rPr lang="ru-RU" altLang="ko-KR" smtClean="0"/>
              <a:t>Третий уровень</a:t>
            </a:r>
          </a:p>
          <a:p>
            <a:pPr lvl="3"/>
            <a:r>
              <a:rPr lang="ru-RU" altLang="ko-KR" smtClean="0"/>
              <a:t>Четвертый уровень</a:t>
            </a:r>
          </a:p>
          <a:p>
            <a:pPr lvl="4"/>
            <a:r>
              <a:rPr lang="ru-RU" altLang="ko-KR" smtClean="0"/>
              <a:t>Пятый уровень</a:t>
            </a:r>
            <a:endParaRPr lang="en-US" altLang="ko-KR" smtClean="0"/>
          </a:p>
        </p:txBody>
      </p:sp>
      <p:sp>
        <p:nvSpPr>
          <p:cNvPr id="12321" name="Line 33"/>
          <p:cNvSpPr>
            <a:spLocks noChangeShapeType="1"/>
          </p:cNvSpPr>
          <p:nvPr/>
        </p:nvSpPr>
        <p:spPr bwMode="auto">
          <a:xfrm>
            <a:off x="304802" y="6508751"/>
            <a:ext cx="861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dirty="0">
              <a:solidFill>
                <a:srgbClr val="000066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2326" name="AutoShape 38"/>
          <p:cNvSpPr>
            <a:spLocks noChangeArrowheads="1"/>
          </p:cNvSpPr>
          <p:nvPr/>
        </p:nvSpPr>
        <p:spPr bwMode="ltGray">
          <a:xfrm>
            <a:off x="8461377" y="-6348"/>
            <a:ext cx="539750" cy="835026"/>
          </a:xfrm>
          <a:prstGeom prst="homePlate">
            <a:avLst>
              <a:gd name="adj" fmla="val 25000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dirty="0">
              <a:solidFill>
                <a:srgbClr val="000066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2328" name="AutoShape 40"/>
          <p:cNvSpPr>
            <a:spLocks noChangeArrowheads="1"/>
          </p:cNvSpPr>
          <p:nvPr/>
        </p:nvSpPr>
        <p:spPr bwMode="ltGray">
          <a:xfrm>
            <a:off x="8101015" y="5"/>
            <a:ext cx="574675" cy="835026"/>
          </a:xfrm>
          <a:prstGeom prst="homePlate">
            <a:avLst>
              <a:gd name="adj" fmla="val 25000"/>
            </a:avLst>
          </a:prstGeom>
          <a:gradFill rotWithShape="1">
            <a:gsLst>
              <a:gs pos="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ko-KR" altLang="en-US">
              <a:solidFill>
                <a:srgbClr val="000066"/>
              </a:solidFill>
              <a:latin typeface="Times New Roman" pitchFamily="18" charset="0"/>
              <a:ea typeface="굴림" pitchFamily="50" charset="-127"/>
              <a:cs typeface="Arial" charset="0"/>
            </a:endParaRPr>
          </a:p>
        </p:txBody>
      </p:sp>
      <p:grpSp>
        <p:nvGrpSpPr>
          <p:cNvPr id="12334" name="Group 46"/>
          <p:cNvGrpSpPr>
            <a:grpSpLocks/>
          </p:cNvGrpSpPr>
          <p:nvPr/>
        </p:nvGrpSpPr>
        <p:grpSpPr bwMode="auto">
          <a:xfrm>
            <a:off x="3851275" y="0"/>
            <a:ext cx="4464050" cy="836613"/>
            <a:chOff x="2381" y="0"/>
            <a:chExt cx="3016" cy="611"/>
          </a:xfrm>
        </p:grpSpPr>
        <p:sp>
          <p:nvSpPr>
            <p:cNvPr id="12323" name="Rectangle 35"/>
            <p:cNvSpPr>
              <a:spLocks noChangeArrowheads="1"/>
            </p:cNvSpPr>
            <p:nvPr userDrawn="1"/>
          </p:nvSpPr>
          <p:spPr bwMode="ltGray">
            <a:xfrm>
              <a:off x="2381" y="2"/>
              <a:ext cx="2843" cy="609"/>
            </a:xfrm>
            <a:prstGeom prst="rect">
              <a:avLst/>
            </a:prstGeom>
            <a:gradFill rotWithShape="1">
              <a:gsLst>
                <a:gs pos="0">
                  <a:schemeClr val="accent2">
                    <a:gamma/>
                    <a:tint val="0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dirty="0">
                <a:solidFill>
                  <a:srgbClr val="000066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2329" name="AutoShape 41"/>
            <p:cNvSpPr>
              <a:spLocks noChangeArrowheads="1"/>
            </p:cNvSpPr>
            <p:nvPr userDrawn="1"/>
          </p:nvSpPr>
          <p:spPr bwMode="ltGray">
            <a:xfrm>
              <a:off x="5109" y="0"/>
              <a:ext cx="288" cy="610"/>
            </a:xfrm>
            <a:prstGeom prst="homePlate">
              <a:avLst>
                <a:gd name="adj" fmla="val 25000"/>
              </a:avLst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dirty="0">
                <a:solidFill>
                  <a:srgbClr val="000066"/>
                </a:solidFill>
                <a:latin typeface="Times New Roman" pitchFamily="18" charset="0"/>
                <a:cs typeface="Arial" charset="0"/>
              </a:endParaRPr>
            </a:p>
          </p:txBody>
        </p:sp>
      </p:grpSp>
      <p:sp>
        <p:nvSpPr>
          <p:cNvPr id="12309" name="Rectangle 21"/>
          <p:cNvSpPr>
            <a:spLocks noGrp="1" noChangeArrowheads="1"/>
          </p:cNvSpPr>
          <p:nvPr>
            <p:ph type="title"/>
          </p:nvPr>
        </p:nvSpPr>
        <p:spPr bwMode="black">
          <a:xfrm>
            <a:off x="1187451" y="115888"/>
            <a:ext cx="7056438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ko-KR" smtClean="0"/>
              <a:t>Образец заголовка</a:t>
            </a:r>
            <a:endParaRPr lang="en-US" altLang="ko-KR" smtClean="0"/>
          </a:p>
        </p:txBody>
      </p:sp>
      <p:sp>
        <p:nvSpPr>
          <p:cNvPr id="12" name="Дата 3"/>
          <p:cNvSpPr>
            <a:spLocks noGrp="1"/>
          </p:cNvSpPr>
          <p:nvPr>
            <p:ph type="dt" sz="half" idx="2"/>
          </p:nvPr>
        </p:nvSpPr>
        <p:spPr>
          <a:xfrm>
            <a:off x="228601" y="6477003"/>
            <a:ext cx="8915400" cy="304800"/>
          </a:xfrm>
          <a:prstGeom prst="rect">
            <a:avLst/>
          </a:prstGeom>
        </p:spPr>
        <p:txBody>
          <a:bodyPr/>
          <a:lstStyle>
            <a:lvl1pPr>
              <a:defRPr sz="902" i="1" spc="225">
                <a:latin typeface="Bookman Old Style" panose="02050604050505020204" pitchFamily="18" charset="0"/>
              </a:defRPr>
            </a:lvl1pPr>
          </a:lstStyle>
          <a:p>
            <a:r>
              <a:rPr lang="ru-RU" altLang="ko-KR" dirty="0" smtClean="0">
                <a:solidFill>
                  <a:srgbClr val="000066"/>
                </a:solidFill>
                <a:cs typeface="Arial" charset="0"/>
              </a:rPr>
              <a:t>Департамент образования и молодёжной политики                          2016     </a:t>
            </a:r>
            <a:endParaRPr lang="en-US" altLang="ko-KR" dirty="0">
              <a:solidFill>
                <a:srgbClr val="000066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63058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052" r:id="rId1"/>
    <p:sldLayoutId id="2147485053" r:id="rId2"/>
    <p:sldLayoutId id="2147485474" r:id="rId3"/>
    <p:sldLayoutId id="2147485475" r:id="rId4"/>
    <p:sldLayoutId id="2147485476" r:id="rId5"/>
    <p:sldLayoutId id="2147485477" r:id="rId6"/>
    <p:sldLayoutId id="2147485478" r:id="rId7"/>
    <p:sldLayoutId id="2147485479" r:id="rId8"/>
  </p:sldLayoutIdLst>
  <p:timing>
    <p:tnLst>
      <p:par>
        <p:cTn id="1" dur="indefinite" restart="never" nodeType="tmRoot"/>
      </p:par>
    </p:tnLst>
  </p:timing>
  <p:hf sldNum="0"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4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4" b="1">
          <a:solidFill>
            <a:schemeClr val="tx1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4" b="1">
          <a:solidFill>
            <a:schemeClr val="tx1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4" b="1">
          <a:solidFill>
            <a:schemeClr val="tx1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4" b="1">
          <a:solidFill>
            <a:schemeClr val="tx1"/>
          </a:solidFill>
          <a:latin typeface="Verdana" pitchFamily="34" charset="0"/>
        </a:defRPr>
      </a:lvl5pPr>
      <a:lvl6pPr marL="343540" algn="ctr" rtl="0" eaLnBrk="1" fontAlgn="base" hangingPunct="1">
        <a:spcBef>
          <a:spcPct val="0"/>
        </a:spcBef>
        <a:spcAft>
          <a:spcPct val="0"/>
        </a:spcAft>
        <a:defRPr sz="2404" b="1">
          <a:solidFill>
            <a:schemeClr val="tx1"/>
          </a:solidFill>
          <a:latin typeface="Verdana" pitchFamily="34" charset="0"/>
        </a:defRPr>
      </a:lvl6pPr>
      <a:lvl7pPr marL="687080" algn="ctr" rtl="0" eaLnBrk="1" fontAlgn="base" hangingPunct="1">
        <a:spcBef>
          <a:spcPct val="0"/>
        </a:spcBef>
        <a:spcAft>
          <a:spcPct val="0"/>
        </a:spcAft>
        <a:defRPr sz="2404" b="1">
          <a:solidFill>
            <a:schemeClr val="tx1"/>
          </a:solidFill>
          <a:latin typeface="Verdana" pitchFamily="34" charset="0"/>
        </a:defRPr>
      </a:lvl7pPr>
      <a:lvl8pPr marL="1030620" algn="ctr" rtl="0" eaLnBrk="1" fontAlgn="base" hangingPunct="1">
        <a:spcBef>
          <a:spcPct val="0"/>
        </a:spcBef>
        <a:spcAft>
          <a:spcPct val="0"/>
        </a:spcAft>
        <a:defRPr sz="2404" b="1">
          <a:solidFill>
            <a:schemeClr val="tx1"/>
          </a:solidFill>
          <a:latin typeface="Verdana" pitchFamily="34" charset="0"/>
        </a:defRPr>
      </a:lvl8pPr>
      <a:lvl9pPr marL="1374160" algn="ctr" rtl="0" eaLnBrk="1" fontAlgn="base" hangingPunct="1">
        <a:spcBef>
          <a:spcPct val="0"/>
        </a:spcBef>
        <a:spcAft>
          <a:spcPct val="0"/>
        </a:spcAft>
        <a:defRPr sz="2404" b="1">
          <a:solidFill>
            <a:schemeClr val="tx1"/>
          </a:solidFill>
          <a:latin typeface="Verdana" pitchFamily="34" charset="0"/>
        </a:defRPr>
      </a:lvl9pPr>
    </p:titleStyle>
    <p:bodyStyle>
      <a:lvl1pPr marL="257655" indent="-257655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u"/>
        <a:defRPr sz="2104" b="1">
          <a:solidFill>
            <a:schemeClr val="hlink"/>
          </a:solidFill>
          <a:latin typeface="+mn-lt"/>
          <a:ea typeface="+mn-ea"/>
          <a:cs typeface="+mn-cs"/>
        </a:defRPr>
      </a:lvl1pPr>
      <a:lvl2pPr marL="558253" indent="-214713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1803">
          <a:solidFill>
            <a:schemeClr val="tx2"/>
          </a:solidFill>
          <a:latin typeface="+mn-lt"/>
        </a:defRPr>
      </a:lvl2pPr>
      <a:lvl3pPr marL="858850" indent="-17177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1803">
          <a:solidFill>
            <a:schemeClr val="tx2"/>
          </a:solidFill>
          <a:latin typeface="+mn-lt"/>
        </a:defRPr>
      </a:lvl3pPr>
      <a:lvl4pPr marL="1202390" indent="-17177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1503">
          <a:solidFill>
            <a:schemeClr val="tx2"/>
          </a:solidFill>
          <a:latin typeface="+mn-lt"/>
        </a:defRPr>
      </a:lvl4pPr>
      <a:lvl5pPr marL="1545930" indent="-17177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1503">
          <a:solidFill>
            <a:schemeClr val="tx2"/>
          </a:solidFill>
          <a:latin typeface="+mn-lt"/>
        </a:defRPr>
      </a:lvl5pPr>
      <a:lvl6pPr marL="1889470" indent="-17177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1503">
          <a:solidFill>
            <a:schemeClr val="tx2"/>
          </a:solidFill>
          <a:latin typeface="+mn-lt"/>
        </a:defRPr>
      </a:lvl6pPr>
      <a:lvl7pPr marL="2233011" indent="-17177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1503">
          <a:solidFill>
            <a:schemeClr val="tx2"/>
          </a:solidFill>
          <a:latin typeface="+mn-lt"/>
        </a:defRPr>
      </a:lvl7pPr>
      <a:lvl8pPr marL="2576551" indent="-17177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1503">
          <a:solidFill>
            <a:schemeClr val="tx2"/>
          </a:solidFill>
          <a:latin typeface="+mn-lt"/>
        </a:defRPr>
      </a:lvl8pPr>
      <a:lvl9pPr marL="2920091" indent="-17177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1503">
          <a:solidFill>
            <a:schemeClr val="tx2"/>
          </a:solidFill>
          <a:latin typeface="+mn-lt"/>
        </a:defRPr>
      </a:lvl9pPr>
    </p:bodyStyle>
    <p:otherStyle>
      <a:defPPr>
        <a:defRPr lang="ru-RU"/>
      </a:defPPr>
      <a:lvl1pPr marL="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1pPr>
      <a:lvl2pPr marL="34354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2pPr>
      <a:lvl3pPr marL="68708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3pPr>
      <a:lvl4pPr marL="103062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4pPr>
      <a:lvl5pPr marL="137416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5pPr>
      <a:lvl6pPr marL="171770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6pPr>
      <a:lvl7pPr marL="206124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7pPr>
      <a:lvl8pPr marL="2404781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8pPr>
      <a:lvl9pPr marL="2748321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okosovo.ru/deyatelnost/byudzhet-i-finansy.php" TargetMode="External"/><Relationship Id="rId2" Type="http://schemas.openxmlformats.org/officeDocument/2006/relationships/hyperlink" Target="mailto:lokosovoadm@mail.ru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8596" y="1785926"/>
            <a:ext cx="8501122" cy="4286280"/>
          </a:xfrm>
          <a:effectLst>
            <a:outerShdw blurRad="50800" dist="50800" dir="5400000" algn="ctr" rotWithShape="0">
              <a:schemeClr val="accent4">
                <a:lumMod val="25000"/>
                <a:alpha val="89000"/>
              </a:schemeClr>
            </a:outerShdw>
          </a:effectLst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4800" b="0" i="1" dirty="0" smtClean="0">
                <a:ea typeface="Batang" pitchFamily="18" charset="-127"/>
                <a:cs typeface="Andalus" pitchFamily="18" charset="-78"/>
              </a:rPr>
              <a:t> </a:t>
            </a:r>
            <a:r>
              <a:rPr lang="ru-RU" sz="4400" b="0" i="1" dirty="0" smtClean="0">
                <a:solidFill>
                  <a:schemeClr val="accent4">
                    <a:lumMod val="75000"/>
                    <a:lumOff val="25000"/>
                  </a:schemeClr>
                </a:solidFill>
                <a:ea typeface="Batang" pitchFamily="18" charset="-127"/>
                <a:cs typeface="Andalus" pitchFamily="18" charset="-78"/>
              </a:rPr>
              <a:t>Бюджет для граждан к решению о бюджете сельского поселения Локосово </a:t>
            </a:r>
            <a:br>
              <a:rPr lang="ru-RU" sz="4400" b="0" i="1" dirty="0" smtClean="0">
                <a:solidFill>
                  <a:schemeClr val="accent4">
                    <a:lumMod val="75000"/>
                    <a:lumOff val="25000"/>
                  </a:schemeClr>
                </a:solidFill>
                <a:ea typeface="Batang" pitchFamily="18" charset="-127"/>
                <a:cs typeface="Andalus" pitchFamily="18" charset="-78"/>
              </a:rPr>
            </a:br>
            <a:r>
              <a:rPr lang="ru-RU" sz="4400" b="0" i="1" dirty="0" smtClean="0">
                <a:solidFill>
                  <a:schemeClr val="accent4">
                    <a:lumMod val="75000"/>
                    <a:lumOff val="25000"/>
                  </a:schemeClr>
                </a:solidFill>
                <a:ea typeface="Batang" pitchFamily="18" charset="-127"/>
                <a:cs typeface="Andalus" pitchFamily="18" charset="-78"/>
              </a:rPr>
              <a:t>на 2025 год и на плановый период </a:t>
            </a:r>
            <a:br>
              <a:rPr lang="ru-RU" sz="4400" b="0" i="1" dirty="0" smtClean="0">
                <a:solidFill>
                  <a:schemeClr val="accent4">
                    <a:lumMod val="75000"/>
                    <a:lumOff val="25000"/>
                  </a:schemeClr>
                </a:solidFill>
                <a:ea typeface="Batang" pitchFamily="18" charset="-127"/>
                <a:cs typeface="Andalus" pitchFamily="18" charset="-78"/>
              </a:rPr>
            </a:br>
            <a:r>
              <a:rPr lang="ru-RU" sz="4400" b="0" i="1" dirty="0" smtClean="0">
                <a:solidFill>
                  <a:schemeClr val="accent4">
                    <a:lumMod val="75000"/>
                    <a:lumOff val="25000"/>
                  </a:schemeClr>
                </a:solidFill>
                <a:ea typeface="Batang" pitchFamily="18" charset="-127"/>
                <a:cs typeface="Andalus" pitchFamily="18" charset="-78"/>
              </a:rPr>
              <a:t>2026 и 2027 годов</a:t>
            </a:r>
          </a:p>
        </p:txBody>
      </p:sp>
      <p:pic>
        <p:nvPicPr>
          <p:cNvPr id="106498" name="Picture 2" descr="http://www.lokosovo.ru/source/img/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1934" y="214290"/>
            <a:ext cx="952500" cy="120967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8624918" cy="78581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2800" b="1" dirty="0" smtClean="0">
                <a:solidFill>
                  <a:srgbClr val="99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Сведения о доходах  бюджета сельского поселения Локосово на </a:t>
            </a:r>
            <a:r>
              <a:rPr lang="ru-RU" sz="28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2025</a:t>
            </a:r>
            <a:r>
              <a:rPr lang="ru-RU" sz="2800" b="1" dirty="0" smtClean="0">
                <a:solidFill>
                  <a:srgbClr val="99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год  и на плановый период </a:t>
            </a:r>
            <a:r>
              <a:rPr lang="ru-RU" sz="28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2026</a:t>
            </a:r>
            <a:r>
              <a:rPr lang="ru-RU" sz="2800" b="1" dirty="0" smtClean="0">
                <a:solidFill>
                  <a:srgbClr val="99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и </a:t>
            </a:r>
            <a:r>
              <a:rPr lang="ru-RU" sz="28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2027</a:t>
            </a:r>
            <a:r>
              <a:rPr lang="ru-RU" sz="2800" b="1" dirty="0" smtClean="0">
                <a:solidFill>
                  <a:srgbClr val="99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годов </a:t>
            </a:r>
            <a:r>
              <a:rPr lang="ru-RU" sz="1500" dirty="0" smtClean="0">
                <a:solidFill>
                  <a:srgbClr val="CCE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(тыс.руб.)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="" xmlns:p14="http://schemas.microsoft.com/office/powerpoint/2010/main" val="2465925638"/>
              </p:ext>
            </p:extLst>
          </p:nvPr>
        </p:nvGraphicFramePr>
        <p:xfrm>
          <a:off x="285720" y="1357298"/>
          <a:ext cx="8629680" cy="4714907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  <a:reflection endPos="8000" dist="50800" dir="5400000" sy="-100000" algn="bl" rotWithShape="0"/>
                </a:effectLst>
                <a:tableStyleId>{5C22544A-7EE6-4342-B048-85BDC9FD1C3A}</a:tableStyleId>
              </a:tblPr>
              <a:tblGrid>
                <a:gridCol w="1695480"/>
                <a:gridCol w="4343400"/>
                <a:gridCol w="863600"/>
                <a:gridCol w="863600"/>
                <a:gridCol w="863600"/>
              </a:tblGrid>
              <a:tr h="73737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Код вида доходов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</a:t>
                      </a: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3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Сумма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7843">
                <a:tc v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2025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2026</a:t>
                      </a:r>
                    </a:p>
                  </a:txBody>
                  <a:tcPr anchor="ctr" anchorCtr="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2027</a:t>
                      </a:r>
                    </a:p>
                  </a:txBody>
                  <a:tcPr anchor="ctr" anchorCtr="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</a:tr>
              <a:tr h="3911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2 00 00000 00 0000 000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1" i="0" u="none" strike="noStrike" dirty="0">
                          <a:latin typeface="Times New Roman"/>
                        </a:rPr>
                        <a:t>Безвозмездные поступления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44 422,8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41 876,2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41 578,3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5152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latin typeface="Times New Roman"/>
                        </a:rPr>
                        <a:t>2 02 00000 00 0000 000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b="1" i="0" u="none" strike="noStrike" dirty="0">
                          <a:latin typeface="Times New Roman"/>
                        </a:rPr>
                        <a:t>Безвозмездные поступления от других бюджетов бюджетной системы Российской Федерации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44 422,8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41 876,2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41 578,3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4416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latin typeface="Times New Roman"/>
                        </a:rPr>
                        <a:t>2 02 10000 00 0000 151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b="1" i="0" u="none" strike="noStrike" dirty="0">
                          <a:latin typeface="Times New Roman"/>
                        </a:rPr>
                        <a:t>Дотации бюджетам бюджетной системы Российской Федерации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11 380,7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11 496,3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11 591,4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3680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latin typeface="Times New Roman"/>
                        </a:rPr>
                        <a:t> 2 02 15001 10 0000 151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b="0" i="0" u="none" strike="noStrike" dirty="0">
                          <a:latin typeface="Times New Roman"/>
                        </a:rPr>
                        <a:t>Дотации бюджетам сельских поселений на выравнивание бюджетной обеспеченности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11 380,7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11 496,3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11 591,4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5152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latin typeface="Times New Roman"/>
                        </a:rPr>
                        <a:t>2 02 30000 00 0000 151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b="1" i="0" u="none" strike="noStrike" dirty="0">
                          <a:latin typeface="Times New Roman"/>
                        </a:rPr>
                        <a:t>Субвенции бюджетам бюджетной системы Российской Федерации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>
                          <a:latin typeface="Times New Roman"/>
                        </a:rPr>
                        <a:t>                        </a:t>
                      </a:r>
                      <a:r>
                        <a:rPr lang="ru-RU" sz="1000" b="1" i="0" u="none" strike="noStrike" dirty="0" smtClean="0">
                          <a:latin typeface="Times New Roman"/>
                        </a:rPr>
                        <a:t>342,6 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>
                          <a:latin typeface="Times New Roman"/>
                        </a:rPr>
                        <a:t>                        </a:t>
                      </a:r>
                      <a:r>
                        <a:rPr lang="ru-RU" sz="1000" b="1" i="0" u="none" strike="noStrike" dirty="0" smtClean="0">
                          <a:latin typeface="Times New Roman"/>
                        </a:rPr>
                        <a:t>375,4 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>
                          <a:latin typeface="Times New Roman"/>
                        </a:rPr>
                        <a:t>                        </a:t>
                      </a:r>
                      <a:r>
                        <a:rPr lang="ru-RU" sz="1000" b="1" i="0" u="none" strike="noStrike" dirty="0" smtClean="0">
                          <a:latin typeface="Times New Roman"/>
                        </a:rPr>
                        <a:t>389,2 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4416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2 02 300 24 10 0000 150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Субвенции бюджетам сельских поселений на выполнение передаваемых полномочий субъектов Российской Федерации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4416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latin typeface="Times New Roman"/>
                        </a:rPr>
                        <a:t> 2 02 35118 10 0000 151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b="0" i="0" u="none" strike="noStrike" dirty="0">
                          <a:latin typeface="Times New Roman"/>
                        </a:rPr>
                        <a:t>Субвенции бюджетам сельских поселений на осуществление первичного воинского учета на территориях, где отсутствуют военные комиссариаты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latin typeface="Times New Roman"/>
                        </a:rPr>
                        <a:t>                           </a:t>
                      </a:r>
                      <a:r>
                        <a:rPr lang="ru-RU" sz="1000" b="0" i="0" u="none" strike="noStrike" dirty="0" smtClean="0">
                          <a:latin typeface="Times New Roman"/>
                        </a:rPr>
                        <a:t>342,6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latin typeface="Times New Roman"/>
                        </a:rPr>
                        <a:t>                           </a:t>
                      </a:r>
                      <a:r>
                        <a:rPr lang="ru-RU" sz="1000" b="0" i="0" u="none" strike="noStrike" dirty="0" smtClean="0">
                          <a:latin typeface="Times New Roman"/>
                        </a:rPr>
                        <a:t>375,4 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latin typeface="Times New Roman"/>
                        </a:rPr>
                        <a:t>                           </a:t>
                      </a:r>
                      <a:r>
                        <a:rPr lang="ru-RU" sz="1000" b="0" i="0" u="none" strike="noStrike" dirty="0" smtClean="0">
                          <a:latin typeface="Times New Roman"/>
                        </a:rPr>
                        <a:t>389,2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5152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latin typeface="Times New Roman"/>
                        </a:rPr>
                        <a:t> 2 02 35930 10 0000 151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b="0" i="0" u="none" strike="noStrike" dirty="0">
                          <a:latin typeface="Times New Roman"/>
                        </a:rPr>
                        <a:t>Субвенции бюджетам сельских поселений на государственную регистрацию актов гражданского состояния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latin typeface="Times New Roman"/>
                        </a:rPr>
                        <a:t>                             </a:t>
                      </a:r>
                      <a:r>
                        <a:rPr lang="ru-RU" sz="1000" b="0" i="0" u="none" strike="noStrike" dirty="0" smtClean="0">
                          <a:latin typeface="Times New Roman"/>
                        </a:rPr>
                        <a:t>0,0 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latin typeface="Times New Roman"/>
                        </a:rPr>
                        <a:t>                             </a:t>
                      </a:r>
                      <a:r>
                        <a:rPr lang="ru-RU" sz="1000" b="0" i="0" u="none" strike="noStrike" dirty="0" smtClean="0">
                          <a:latin typeface="Times New Roman"/>
                        </a:rPr>
                        <a:t>0,0 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latin typeface="Times New Roman"/>
                        </a:rPr>
                        <a:t>                             </a:t>
                      </a:r>
                      <a:r>
                        <a:rPr lang="ru-RU" sz="1000" b="0" i="0" u="none" strike="noStrike" dirty="0" smtClean="0">
                          <a:latin typeface="Times New Roman"/>
                        </a:rPr>
                        <a:t>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6"/>
          </p:nvPr>
        </p:nvSpPr>
        <p:spPr>
          <a:xfrm>
            <a:off x="8610600" y="6286520"/>
            <a:ext cx="381000" cy="550843"/>
          </a:xfrm>
        </p:spPr>
        <p:txBody>
          <a:bodyPr/>
          <a:lstStyle/>
          <a:p>
            <a:pPr>
              <a:defRPr/>
            </a:pPr>
            <a:fld id="{C3A9E802-FC2D-4FBC-8667-EF4414A2A472}" type="slidenum">
              <a:rPr lang="ru-RU" altLang="ru-RU" sz="1100" smtClean="0"/>
              <a:pPr>
                <a:defRPr/>
              </a:pPr>
              <a:t>10</a:t>
            </a:fld>
            <a:endParaRPr lang="ru-RU" altLang="ru-RU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642918"/>
            <a:ext cx="8553480" cy="78581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2800" b="1" dirty="0" smtClean="0">
                <a:solidFill>
                  <a:srgbClr val="99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Сведения о доходах  бюджета сельского поселения Локосово на </a:t>
            </a:r>
            <a:r>
              <a:rPr lang="ru-RU" sz="28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2025</a:t>
            </a:r>
            <a:r>
              <a:rPr lang="ru-RU" sz="2800" b="1" dirty="0" smtClean="0">
                <a:solidFill>
                  <a:srgbClr val="99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год  и на плановый период </a:t>
            </a:r>
            <a:r>
              <a:rPr lang="ru-RU" sz="28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2026</a:t>
            </a:r>
            <a:r>
              <a:rPr lang="ru-RU" sz="2800" b="1" dirty="0" smtClean="0">
                <a:solidFill>
                  <a:srgbClr val="99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</a:t>
            </a:r>
            <a:r>
              <a:rPr lang="ru-RU" sz="28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2027</a:t>
            </a:r>
            <a:r>
              <a:rPr lang="ru-RU" sz="2800" b="1" dirty="0" smtClean="0">
                <a:solidFill>
                  <a:srgbClr val="99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годов </a:t>
            </a:r>
            <a:r>
              <a:rPr lang="ru-RU" sz="1500" dirty="0" smtClean="0">
                <a:solidFill>
                  <a:srgbClr val="CCE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(тыс.руб.)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="" xmlns:p14="http://schemas.microsoft.com/office/powerpoint/2010/main" val="2465925638"/>
              </p:ext>
            </p:extLst>
          </p:nvPr>
        </p:nvGraphicFramePr>
        <p:xfrm>
          <a:off x="142844" y="2071678"/>
          <a:ext cx="8629680" cy="3296971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  <a:reflection endPos="8000" dist="50800" dir="5400000" sy="-100000" algn="bl" rotWithShape="0"/>
                </a:effectLst>
                <a:tableStyleId>{5C22544A-7EE6-4342-B048-85BDC9FD1C3A}</a:tableStyleId>
              </a:tblPr>
              <a:tblGrid>
                <a:gridCol w="1695480"/>
                <a:gridCol w="4376750"/>
                <a:gridCol w="830250"/>
                <a:gridCol w="863600"/>
                <a:gridCol w="863600"/>
              </a:tblGrid>
              <a:tr h="88025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Код вида доходов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</a:t>
                      </a: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3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Сумма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5631">
                <a:tc v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2025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2026</a:t>
                      </a:r>
                    </a:p>
                  </a:txBody>
                  <a:tcPr anchor="ctr" anchorCtr="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2027</a:t>
                      </a:r>
                    </a:p>
                  </a:txBody>
                  <a:tcPr anchor="ctr" anchorCtr="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</a:tr>
              <a:tr h="3911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latin typeface="Times New Roman"/>
                        </a:rPr>
                        <a:t>2 02 04000 00 0000 151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latin typeface="Times New Roman"/>
                        </a:rPr>
                        <a:t>Иные межбюджетные трансферты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32 699,5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30 004,5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29 597,7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5152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latin typeface="Times New Roman"/>
                        </a:rPr>
                        <a:t>2 02 49999 10 0000 151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b="0" i="0" u="none" strike="noStrike" dirty="0">
                          <a:latin typeface="Times New Roman"/>
                        </a:rPr>
                        <a:t>Прочие межбюджетные трансферты, передаваемые бюджетам сельских поселений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latin typeface="Times New Roman"/>
                        </a:rPr>
                        <a:t>                      </a:t>
                      </a:r>
                      <a:r>
                        <a:rPr lang="ru-RU" sz="1000" b="0" i="0" u="none" strike="noStrike" dirty="0" smtClean="0">
                          <a:latin typeface="Times New Roman"/>
                        </a:rPr>
                        <a:t>32 497,0</a:t>
                      </a:r>
                    </a:p>
                    <a:p>
                      <a:pPr algn="r" fontAlgn="ctr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29 802,0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29 395,2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7366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latin typeface="Times New Roman"/>
                        </a:rPr>
                        <a:t>2 02 40014 10 0000 151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b="0" i="0" u="none" strike="noStrike" dirty="0">
                          <a:latin typeface="Times New Roman"/>
                        </a:rPr>
                        <a:t>Межбюджетные трансферты, передаваемые бюджетам сельских поселений из бюджетов муниципальных районов на осуществление части полномочий по решению вопросов местного значения в соответствии с заключенными соглашениями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latin typeface="Times New Roman"/>
                        </a:rPr>
                        <a:t>                             </a:t>
                      </a:r>
                      <a:r>
                        <a:rPr lang="ru-RU" sz="1000" b="0" i="0" u="none" strike="noStrike" dirty="0" smtClean="0">
                          <a:latin typeface="Times New Roman"/>
                        </a:rPr>
                        <a:t>202,5</a:t>
                      </a:r>
                    </a:p>
                    <a:p>
                      <a:pPr algn="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 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latin typeface="Times New Roman"/>
                        </a:rPr>
                        <a:t>                             </a:t>
                      </a:r>
                      <a:r>
                        <a:rPr lang="ru-RU" sz="1000" b="0" i="0" u="none" strike="noStrike" dirty="0" smtClean="0">
                          <a:latin typeface="Times New Roman"/>
                        </a:rPr>
                        <a:t>202,5</a:t>
                      </a:r>
                    </a:p>
                    <a:p>
                      <a:pPr algn="r" fontAlgn="ctr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latin typeface="Times New Roman"/>
                        </a:rPr>
                        <a:t>                             </a:t>
                      </a:r>
                      <a:r>
                        <a:rPr lang="ru-RU" sz="1000" b="0" i="0" u="none" strike="noStrike" dirty="0" smtClean="0">
                          <a:latin typeface="Times New Roman"/>
                        </a:rPr>
                        <a:t>202,5</a:t>
                      </a:r>
                    </a:p>
                    <a:p>
                      <a:pPr algn="r" fontAlgn="ctr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3680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200" b="1" i="0" u="none" strike="noStrike" dirty="0">
                          <a:latin typeface="Times New Roman"/>
                        </a:rPr>
                        <a:t>Итого доходов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53 177,8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50 941,9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50 958,1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6"/>
          </p:nvPr>
        </p:nvSpPr>
        <p:spPr>
          <a:xfrm>
            <a:off x="8501090" y="6143644"/>
            <a:ext cx="381000" cy="304800"/>
          </a:xfrm>
        </p:spPr>
        <p:txBody>
          <a:bodyPr/>
          <a:lstStyle/>
          <a:p>
            <a:pPr>
              <a:defRPr/>
            </a:pPr>
            <a:fld id="{C3A9E802-FC2D-4FBC-8667-EF4414A2A472}" type="slidenum">
              <a:rPr lang="ru-RU" altLang="ru-RU" sz="1050" smtClean="0"/>
              <a:pPr>
                <a:defRPr/>
              </a:pPr>
              <a:t>11</a:t>
            </a:fld>
            <a:endParaRPr lang="ru-RU" altLang="ru-RU" sz="10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58242" cy="98582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3100" dirty="0" smtClean="0">
                <a:solidFill>
                  <a:schemeClr val="hlink"/>
                </a:solidFill>
              </a:rPr>
              <a:t/>
            </a:r>
            <a:br>
              <a:rPr lang="ru-RU" sz="3100" dirty="0" smtClean="0">
                <a:solidFill>
                  <a:schemeClr val="hlink"/>
                </a:solidFill>
              </a:rPr>
            </a:br>
            <a:r>
              <a:rPr lang="ru-RU" sz="3100" dirty="0" smtClean="0">
                <a:solidFill>
                  <a:schemeClr val="hlink"/>
                </a:solidFill>
              </a:rPr>
              <a:t/>
            </a:r>
            <a:br>
              <a:rPr lang="ru-RU" sz="3100" dirty="0" smtClean="0">
                <a:solidFill>
                  <a:schemeClr val="hlink"/>
                </a:solidFill>
              </a:rPr>
            </a:br>
            <a:r>
              <a:rPr lang="ru-RU" sz="3100" dirty="0" smtClean="0">
                <a:solidFill>
                  <a:schemeClr val="hlink"/>
                </a:solidFill>
              </a:rPr>
              <a:t/>
            </a:r>
            <a:br>
              <a:rPr lang="ru-RU" sz="3100" dirty="0" smtClean="0">
                <a:solidFill>
                  <a:schemeClr val="hlink"/>
                </a:solidFill>
              </a:rPr>
            </a:br>
            <a:r>
              <a:rPr lang="ru-RU" sz="31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Структура доходной части бюджета сельского поселения Локосово на </a:t>
            </a:r>
            <a:r>
              <a:rPr lang="ru-RU" sz="31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2025 </a:t>
            </a:r>
            <a:r>
              <a:rPr lang="ru-RU" sz="31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год и на плановый период </a:t>
            </a:r>
            <a:r>
              <a:rPr lang="ru-RU" sz="31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2026</a:t>
            </a:r>
            <a:r>
              <a:rPr lang="ru-RU" sz="31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и </a:t>
            </a:r>
            <a:r>
              <a:rPr lang="ru-RU" sz="31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2027</a:t>
            </a:r>
            <a:r>
              <a:rPr lang="ru-RU" sz="31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годов</a:t>
            </a:r>
            <a:r>
              <a:rPr lang="ru-RU" sz="3100" dirty="0" smtClean="0">
                <a:solidFill>
                  <a:schemeClr val="hlink"/>
                </a:solidFill>
              </a:rPr>
              <a:t/>
            </a:r>
            <a:br>
              <a:rPr lang="ru-RU" sz="3100" dirty="0" smtClean="0">
                <a:solidFill>
                  <a:schemeClr val="hlink"/>
                </a:solidFill>
              </a:rPr>
            </a:br>
            <a:r>
              <a:rPr lang="ru-RU" sz="3100" dirty="0" smtClean="0">
                <a:solidFill>
                  <a:schemeClr val="hlink"/>
                </a:solidFill>
              </a:rPr>
              <a:t/>
            </a:r>
            <a:br>
              <a:rPr lang="ru-RU" sz="3100" dirty="0" smtClean="0">
                <a:solidFill>
                  <a:schemeClr val="hlink"/>
                </a:solidFill>
              </a:rPr>
            </a:br>
            <a:endParaRPr lang="ru-RU" sz="3100" dirty="0" smtClean="0">
              <a:solidFill>
                <a:schemeClr val="hlin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1668924196"/>
              </p:ext>
            </p:extLst>
          </p:nvPr>
        </p:nvGraphicFramePr>
        <p:xfrm>
          <a:off x="214282" y="1571612"/>
          <a:ext cx="8715436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5"/>
          </p:nvPr>
        </p:nvSpPr>
        <p:spPr>
          <a:xfrm>
            <a:off x="8740576" y="6453336"/>
            <a:ext cx="403424" cy="287238"/>
          </a:xfrm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E09E3BC7-B993-4393-A31C-30F5AAA7C3CB}" type="slidenum">
              <a:rPr lang="ru-RU" altLang="ru-RU" sz="12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12</a:t>
            </a:fld>
            <a:endParaRPr lang="ru-RU" altLang="ru-RU" sz="1400" dirty="0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428604"/>
            <a:ext cx="7072362" cy="857256"/>
          </a:xfrm>
        </p:spPr>
        <p:txBody>
          <a:bodyPr/>
          <a:lstStyle/>
          <a:p>
            <a:pPr algn="ctr"/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Верхний предел муниципального долга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</a:t>
            </a:r>
            <a:b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</a:b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МО сельское поселение Локосово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2565626546"/>
              </p:ext>
            </p:extLst>
          </p:nvPr>
        </p:nvGraphicFramePr>
        <p:xfrm>
          <a:off x="1066800" y="1752600"/>
          <a:ext cx="7090719" cy="3219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/>
                <a:gridCol w="3429000"/>
                <a:gridCol w="1051560"/>
                <a:gridCol w="1158240"/>
                <a:gridCol w="994719"/>
              </a:tblGrid>
              <a:tr h="12954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Вид долгового обязательства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на 1 января 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2025 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года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на 1 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января 2026 </a:t>
                      </a:r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года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на 1 января 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2027 года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001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Верхний предел муниципального долга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</a:tr>
              <a:tr h="11239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Муниципальные гарантии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>
          <a:xfrm>
            <a:off x="8740576" y="6498754"/>
            <a:ext cx="403424" cy="359246"/>
          </a:xfrm>
        </p:spPr>
        <p:txBody>
          <a:bodyPr/>
          <a:lstStyle/>
          <a:p>
            <a:pPr>
              <a:defRPr/>
            </a:pPr>
            <a:fld id="{5D285A2A-4D02-4722-AE63-E9D1C0383B82}" type="slidenum">
              <a:rPr lang="ru-RU" altLang="ru-RU" sz="1100" smtClean="0"/>
              <a:pPr>
                <a:defRPr/>
              </a:pPr>
              <a:t>13</a:t>
            </a:fld>
            <a:endParaRPr lang="ru-RU" altLang="ru-RU" sz="1100" dirty="0"/>
          </a:p>
        </p:txBody>
      </p:sp>
    </p:spTree>
    <p:extLst>
      <p:ext uri="{BB962C8B-B14F-4D97-AF65-F5344CB8AC3E}">
        <p14:creationId xmlns="" xmlns:p14="http://schemas.microsoft.com/office/powerpoint/2010/main" val="15996594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450" y="115888"/>
            <a:ext cx="7489005" cy="609600"/>
          </a:xfrm>
        </p:spPr>
        <p:txBody>
          <a:bodyPr/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Распределение расходов бюджета сельского поселения Локосово по разделам классификации расходов на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2025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год и на плановый период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2026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2027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годов (тыс. руб.)</a:t>
            </a:r>
            <a:endParaRPr lang="ru-RU" sz="16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5321900"/>
              </p:ext>
            </p:extLst>
          </p:nvPr>
        </p:nvGraphicFramePr>
        <p:xfrm>
          <a:off x="251521" y="908721"/>
          <a:ext cx="8712969" cy="5184573"/>
        </p:xfrm>
        <a:graphic>
          <a:graphicData uri="http://schemas.openxmlformats.org/drawingml/2006/table">
            <a:tbl>
              <a:tblPr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2000" endA="300" endPos="35000" dir="5400000" sy="-100000" algn="bl" rotWithShape="0"/>
                </a:effectLst>
                <a:tableStyleId>{5C22544A-7EE6-4342-B048-85BDC9FD1C3A}</a:tableStyleId>
              </a:tblPr>
              <a:tblGrid>
                <a:gridCol w="714178"/>
                <a:gridCol w="3390277"/>
                <a:gridCol w="1581456"/>
                <a:gridCol w="1513529"/>
                <a:gridCol w="1513529"/>
              </a:tblGrid>
              <a:tr h="7200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Код </a:t>
                      </a:r>
                      <a:r>
                        <a:rPr lang="ru-RU" sz="1100" b="1" i="1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РЗ</a:t>
                      </a:r>
                      <a:endParaRPr lang="ru-RU" sz="1100" b="1" i="1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Наименование раздела, подраздела функциональной </a:t>
                      </a:r>
                      <a:r>
                        <a:rPr lang="ru-RU" sz="1100" b="1" i="1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классификации </a:t>
                      </a:r>
                      <a:r>
                        <a:rPr lang="ru-RU" sz="1100" b="1" i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расходов</a:t>
                      </a:r>
                      <a:endParaRPr lang="ru-RU" sz="1100" b="1" i="1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1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Проект</a:t>
                      </a:r>
                    </a:p>
                    <a:p>
                      <a:pPr algn="ctr" fontAlgn="ctr"/>
                      <a:r>
                        <a:rPr lang="ru-RU" sz="1100" b="1" i="1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 2025 </a:t>
                      </a:r>
                      <a:r>
                        <a:rPr lang="ru-RU" sz="1100" b="1" i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год</a:t>
                      </a:r>
                      <a:endParaRPr lang="ru-RU" sz="1100" b="1" i="1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Проект </a:t>
                      </a:r>
                      <a:endParaRPr lang="ru-RU" sz="1100" b="1" i="1" u="none" strike="noStrike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  <a:p>
                      <a:pPr algn="ctr" fontAlgn="ctr"/>
                      <a:r>
                        <a:rPr lang="ru-RU" sz="1100" b="1" i="1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2026 год</a:t>
                      </a:r>
                      <a:endParaRPr lang="ru-RU" sz="1100" b="1" i="1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Проект </a:t>
                      </a:r>
                      <a:endParaRPr lang="ru-RU" sz="1100" b="1" i="1" u="none" strike="noStrike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  <a:p>
                      <a:pPr algn="ctr" fontAlgn="ctr"/>
                      <a:r>
                        <a:rPr lang="ru-RU" sz="1100" b="1" i="1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2027 </a:t>
                      </a:r>
                      <a:r>
                        <a:rPr lang="ru-RU" sz="1100" b="1" i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год</a:t>
                      </a:r>
                      <a:endParaRPr lang="ru-RU" sz="1100" b="1" i="1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3280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01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Общегосударственные вопросы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19 933,1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20 993,4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20 562,4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80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02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Национальная оборона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342,6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375,4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389,2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425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03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Национальная безопасность и правоохранительная деятельность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910,0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655,4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655,4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80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04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Национальная экономика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3 969,1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4 021,4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4 384,5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80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05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Жилищно-коммунальное хозяйство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5 303,2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1 689,9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1 838,7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80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06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Охрана окружающей среды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0,0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0,0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0,0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80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07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Образование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185,3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57,7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130,2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80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08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КУЛЬТУРА, КИНЕМАТОГРАФИЯ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13 296,0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13 822,9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13 668,5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80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Социальная политика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540,0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540,0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540,0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80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11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ФИЗИЧЕСКАЯ КУЛЬТУРА И СПОРТ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7 393,7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7 546,5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7546,5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864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14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МЕЖБЮДЖЕТНЫЕ ТРАНСФЕРТЫ ОБЩЕГО ХАРАКТЕРА БЮДЖЕТАМ СУБЪЕКТОВ РОССИЙСКОЙ ФЕДЕРАЦИИ И МУНИЦИПАЛЬНЫХ </a:t>
                      </a:r>
                      <a:r>
                        <a:rPr lang="ru-RU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ОБРАЗОВАНИЙ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1 304,8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1 239,3</a:t>
                      </a:r>
                    </a:p>
                    <a:p>
                      <a:pPr algn="ctr" fontAlgn="ctr"/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1 242,7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830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ИТОГО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53 177,8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50 941,9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50 568,9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783960" y="6381328"/>
            <a:ext cx="3600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14</a:t>
            </a:r>
            <a:endParaRPr lang="ru-RU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152400"/>
            <a:ext cx="8572560" cy="864096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Функциональная структура расходов бюджета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сельского поселения Локосово на  2025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="" xmlns:p14="http://schemas.microsoft.com/office/powerpoint/2010/main" val="1911031490"/>
              </p:ext>
            </p:extLst>
          </p:nvPr>
        </p:nvGraphicFramePr>
        <p:xfrm>
          <a:off x="571472" y="1142984"/>
          <a:ext cx="8249032" cy="5454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820472" y="6597352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15</a:t>
            </a:r>
            <a:endParaRPr lang="ru-RU" sz="1200" dirty="0"/>
          </a:p>
        </p:txBody>
      </p:sp>
    </p:spTree>
    <p:extLst>
      <p:ext uri="{BB962C8B-B14F-4D97-AF65-F5344CB8AC3E}">
        <p14:creationId xmlns="" xmlns:p14="http://schemas.microsoft.com/office/powerpoint/2010/main" val="199592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429684" cy="1198486"/>
          </a:xfrm>
        </p:spPr>
        <p:txBody>
          <a:bodyPr>
            <a:normAutofit/>
          </a:bodyPr>
          <a:lstStyle/>
          <a:p>
            <a:pPr algn="ctr"/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Распределение бюджетных ассигнований по целевым статьям (муниципальным программам и непрограммным направлениям деятельности), группам и подгруппам видов расходов классификации расходов бюджета сельского поселения Локосово на 2025 год и на плановый период 2026 и 2027 годов , тыс. рублей</a:t>
            </a:r>
            <a:endPara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79512" y="1340768"/>
          <a:ext cx="8678197" cy="5942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9766"/>
                <a:gridCol w="995701"/>
                <a:gridCol w="964244"/>
                <a:gridCol w="964244"/>
                <a:gridCol w="964242"/>
              </a:tblGrid>
              <a:tr h="3032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Наименование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КЦСР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Сумма               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2025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год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Сумма             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2026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год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Сумма             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2027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год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  Муниципальная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программа сельского поселения Локосово «Обеспечение первичных мер пожарной безопасности на территории сельского поселения Локосово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2024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2026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годы»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93.0.00.00000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877,8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623,1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 Муниципальная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программа сельского поселения Локосово «Профилактика правонарушений в сфере охраны общественного порядка на территории сельского поселения Локосово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2024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2026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год»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94.0.00.00000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32,2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32,4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  Муниципальная программа сельского поселения Локосово «Развитие, совершенствование сети автомобильных дорог общего пользования местного значения в сельском поселении Локосово на 2023-2027 годы»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97.0.00.00000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3 969,1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4 021,4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4 384,5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  Муниципальная программа сельского поселения Локосово «Благоустройство территории сельского поселения Локосово на 2023-2027 годы»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98.0.00.00000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5 100,7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1 487,4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1 636,2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  Муниципальная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программа сельского поселения Локосово «Развитие муниципальной службы в сельском поселении Локосово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2023-2025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годы»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95.0.00.00000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52,5</a:t>
                      </a:r>
                    </a:p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0,0</a:t>
                      </a:r>
                    </a:p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0,0</a:t>
                      </a:r>
                    </a:p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  Муниципальная программа сельского поселения Локосово "Предоставление иных межбюджетных трансфертов бюджету сельского поселения Локосово для финансового обеспечения переданных полномочий на 2023-2027 годы" муниципальной программы сельского поселения Локосово "Управление финансами в части передачи полномочий по решению вопросов местного значения в сельском поселении Локосово на 2023-2027 годы"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96.0.00.00000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1 304,8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239,3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1 242,7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Муниципальная программа сельского поселения Локосово «Повышение эффективности осуществления деятельности (управления) в муниципальном образовании сельское поселение Локосово» на 2025-2027 годы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99.0.00.00000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39 522,9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39 133,7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39 008,6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Непрограммные расходы сельского поселения Локосово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40.9.00.00000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2 317,8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4 404,6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4 686,1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53 177,9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50 941,9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50 958,1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789416" y="6581001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16</a:t>
            </a:r>
            <a:endParaRPr lang="ru-RU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Объем межбюджетных трансфертов, получаемых из других бюджетов в бюджет сельского поселения Локосово на 2025 год и на плановый период 2026 и 2027 годов, тыс. рублей</a:t>
            </a:r>
            <a:endParaRPr lang="ru-RU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57158" y="1500174"/>
          <a:ext cx="8286808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789416" y="6581001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17</a:t>
            </a:r>
            <a:endParaRPr lang="ru-RU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357322"/>
          </a:xfrm>
        </p:spPr>
        <p:txBody>
          <a:bodyPr/>
          <a:lstStyle/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Объем межбюджетных трансфертов, предоставляемых бюджету муниципального образования Сургутский район из бюджета сельского поселения Локосово на 2025 год и на плановый период 2026 и 2027 годов, тыс. рублей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714489"/>
          <a:ext cx="8229600" cy="4610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789416" y="6581001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18</a:t>
            </a:r>
            <a:endParaRPr lang="ru-RU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467438" y="5429264"/>
            <a:ext cx="7390709" cy="565136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95537" y="908718"/>
          <a:ext cx="8352928" cy="56886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2333"/>
                <a:gridCol w="1243297"/>
                <a:gridCol w="3332013"/>
                <a:gridCol w="605095"/>
                <a:gridCol w="605095"/>
                <a:gridCol w="605095"/>
              </a:tblGrid>
              <a:tr h="5497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Наименование программы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Цели Программы</a:t>
                      </a:r>
                      <a:endParaRPr lang="ru-RU" sz="1200" b="0" i="1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Задачи Программы</a:t>
                      </a:r>
                      <a:endParaRPr lang="ru-RU" sz="1200" b="0" i="1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             2025</a:t>
                      </a:r>
                    </a:p>
                    <a:p>
                      <a:pPr algn="ctr" fontAlgn="ctr"/>
                      <a:endParaRPr lang="ru-RU" sz="1200" b="0" i="1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2026</a:t>
                      </a:r>
                      <a:endParaRPr lang="ru-RU" sz="1200" b="0" i="1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2027</a:t>
                      </a:r>
                      <a:endParaRPr lang="ru-RU" sz="1200" b="0" i="1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5138859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Муниципальная программа сельского поселения Локосово «Обеспечение первичных мер пожарной безопасности на территории сельского поселения Локосово на 2024 - 2026 годы»</a:t>
                      </a:r>
                    </a:p>
                    <a:p>
                      <a:pPr algn="l" fontAlgn="b"/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gridSpan="2">
                  <a:txBody>
                    <a:bodyPr/>
                    <a:lstStyle/>
                    <a:p>
                      <a:pPr marL="342900" indent="-342900" algn="ctr" fontAlgn="b">
                        <a:buNone/>
                      </a:pPr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 fontAlgn="b">
                        <a:buNone/>
                      </a:pPr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 fontAlgn="b">
                        <a:buNone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1. Усиление работы по предупреждению пожаров и гибели людей, активизация работы среди населения по предупреждению пожаров в жилом секторе, особенно среди лиц злоупотребляющих алкоголем и неблагополучных семей, состоящих на учете;</a:t>
                      </a:r>
                    </a:p>
                    <a:p>
                      <a:pPr marL="342900" indent="-342900" algn="ctr" fontAlgn="b">
                        <a:buNone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 У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крепление законности в части привлечения к административной ответственности нарушителей противопожарных норм и правил, частного сектора, также садоводческих обществ.</a:t>
                      </a:r>
                    </a:p>
                    <a:p>
                      <a:pPr marL="342900" indent="-342900" algn="ctr" fontAlgn="b">
                        <a:buNone/>
                      </a:pPr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 fontAlgn="b">
                        <a:buNone/>
                      </a:pPr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 fontAlgn="b">
                        <a:buNone/>
                      </a:pPr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 fontAlgn="b">
                        <a:buNone/>
                      </a:pPr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 fontAlgn="b">
                        <a:buNone/>
                      </a:pPr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 fontAlgn="b">
                        <a:buNone/>
                      </a:pPr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 fontAlgn="b">
                        <a:buNone/>
                      </a:pPr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 fontAlgn="b">
                        <a:buNone/>
                      </a:pPr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 fontAlgn="b">
                        <a:buNone/>
                      </a:pPr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 fontAlgn="b">
                        <a:buNone/>
                      </a:pPr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 fontAlgn="b">
                        <a:buNone/>
                      </a:pPr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 fontAlgn="b">
                        <a:buNone/>
                      </a:pPr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 fontAlgn="b">
                        <a:buNone/>
                      </a:pPr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 fontAlgn="b">
                        <a:buNone/>
                      </a:pPr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 fontAlgn="b">
                        <a:buNone/>
                      </a:pPr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 fontAlgn="b">
                        <a:buNone/>
                      </a:pPr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 fontAlgn="b">
                        <a:buNone/>
                      </a:pPr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 fontAlgn="b">
                        <a:buNone/>
                      </a:pPr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3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877,8</a:t>
                      </a: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623,1</a:t>
                      </a: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0,0</a:t>
                      </a: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11560" y="188640"/>
            <a:ext cx="77768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"/>
            <a:r>
              <a:rPr lang="ru-RU" sz="2000" dirty="0" smtClean="0"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Муниципальные программы сельского поселения Локосово на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2025</a:t>
            </a:r>
            <a:r>
              <a:rPr lang="ru-RU" sz="2000" dirty="0" smtClean="0"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 год и на плановый период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2026</a:t>
            </a:r>
            <a:r>
              <a:rPr lang="ru-RU" sz="2000" dirty="0" smtClean="0"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 и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2027</a:t>
            </a:r>
            <a:r>
              <a:rPr lang="ru-RU" sz="2000" dirty="0" smtClean="0"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 годов</a:t>
            </a:r>
            <a:r>
              <a:rPr lang="ru-RU" sz="1400" dirty="0" smtClean="0"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 (тыс. рублей)</a:t>
            </a:r>
            <a:endParaRPr lang="ru-RU" sz="1400" dirty="0">
              <a:latin typeface="Times New Roman" panose="02020603050405020304" pitchFamily="18" charset="0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789416" y="6453336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19</a:t>
            </a:r>
            <a:endParaRPr lang="ru-RU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85794"/>
            <a:ext cx="8572560" cy="733412"/>
          </a:xfrm>
          <a:effectLst>
            <a:outerShdw blurRad="50800" dist="50800" dir="5400000" algn="ctr" rotWithShape="0">
              <a:schemeClr val="accent4">
                <a:lumMod val="25000"/>
                <a:alpha val="70000"/>
              </a:schemeClr>
            </a:outerShdw>
          </a:effectLst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Бюджет для граждан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752600"/>
            <a:ext cx="8229600" cy="4495800"/>
          </a:xfr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 fontScale="92500"/>
          </a:bodyPr>
          <a:lstStyle/>
          <a:p>
            <a:pPr marL="0" indent="0" algn="ctr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ru-RU" sz="3600" dirty="0" smtClean="0">
                <a:solidFill>
                  <a:srgbClr val="003399"/>
                </a:solidFill>
              </a:rPr>
              <a:t>подготовлен на основании:</a:t>
            </a:r>
          </a:p>
          <a:p>
            <a:pPr marL="0" indent="0" algn="ctr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r>
              <a:rPr lang="ru-RU" sz="3600" dirty="0" smtClean="0">
                <a:solidFill>
                  <a:srgbClr val="003399"/>
                </a:solidFill>
              </a:rPr>
              <a:t>решения Совета депутатов сельского поселения Локосово от 24.12.2024 № 56 «О бюджете сельского поселения Локосово на 2025 год и на плановый период 2026 и 2027 годов»</a:t>
            </a:r>
          </a:p>
          <a:p>
            <a:pPr marL="0" indent="0" algn="ctr">
              <a:lnSpc>
                <a:spcPct val="120000"/>
              </a:lnSpc>
              <a:buFont typeface="Wingdings" panose="05000000000000000000" pitchFamily="2" charset="2"/>
              <a:buNone/>
              <a:defRPr/>
            </a:pPr>
            <a:endParaRPr lang="ru-RU" sz="3600" dirty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  <a:ea typeface="+mj-ea"/>
              <a:cs typeface="+mj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>
          <a:xfrm>
            <a:off x="8604448" y="6237312"/>
            <a:ext cx="360040" cy="476250"/>
          </a:xfrm>
        </p:spPr>
        <p:txBody>
          <a:bodyPr/>
          <a:lstStyle/>
          <a:p>
            <a:pPr>
              <a:defRPr/>
            </a:pPr>
            <a:fld id="{F467A5D4-2404-4FFC-886C-ED76A44D8CD9}" type="slidenum">
              <a:rPr lang="ru-RU" altLang="ru-RU" sz="1100" smtClean="0"/>
              <a:pPr>
                <a:defRPr/>
              </a:pPr>
              <a:t>2</a:t>
            </a:fld>
            <a:endParaRPr lang="ru-RU" altLang="ru-RU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467438" y="5429264"/>
            <a:ext cx="7390709" cy="565136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79513" y="928671"/>
          <a:ext cx="8678770" cy="54074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5035"/>
                <a:gridCol w="2143140"/>
                <a:gridCol w="2928958"/>
                <a:gridCol w="571504"/>
                <a:gridCol w="500066"/>
                <a:gridCol w="500067"/>
              </a:tblGrid>
              <a:tr h="4960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Наименование программы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Цели Программы</a:t>
                      </a:r>
                      <a:endParaRPr lang="ru-RU" sz="1200" b="0" i="1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Задачи Программы</a:t>
                      </a:r>
                      <a:endParaRPr lang="ru-RU" sz="1200" b="0" i="1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                    2025</a:t>
                      </a:r>
                    </a:p>
                    <a:p>
                      <a:pPr algn="ctr" fontAlgn="ctr"/>
                      <a:endParaRPr lang="ru-RU" sz="1200" b="0" i="1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2026</a:t>
                      </a:r>
                      <a:endParaRPr lang="ru-RU" sz="1200" b="0" i="1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2027</a:t>
                      </a:r>
                      <a:endParaRPr lang="ru-RU" sz="1200" b="0" i="1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78998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99"/>
                          </a:solidFill>
                          <a:latin typeface="Times New Roman"/>
                        </a:rPr>
                        <a:t>Муниципальная программа сельского поселения Локосово «Развитие, совершенствование сети автомобильных дорог общего пользования местного значения в сельском поселении Локосово на 2023-2027 годы»</a:t>
                      </a:r>
                      <a:endParaRPr lang="ru-RU" sz="1100" b="0" i="0" u="none" strike="noStrike" dirty="0"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indent="-360000" algn="ctr">
                        <a:lnSpc>
                          <a:spcPct val="100000"/>
                        </a:lnSpc>
                        <a:spcBef>
                          <a:spcPts val="2400"/>
                        </a:spcBef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Создание условий для сохранности и улучшения качества автомобильных дорог общего пользования местного значения в сельском поселении Локосово 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1.Совершенствование условий для безопасности дорожного движения на автомобильных дорогах общего пользования местного значения, пешеходных дорожек, тротуаров поселения.</a:t>
                      </a:r>
                    </a:p>
                    <a:p>
                      <a:pPr lvl="0"/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2.Создание условий для содержания автомобильных дорогах общего пользования местного значения в соответствии с действующим законодательством и за счет бюджета сельского поселения Локосово.</a:t>
                      </a:r>
                    </a:p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3.Актуализация комплексной схемы организации дорожного движения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3 969,1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4 021,4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4 384,5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</a:tr>
              <a:tr h="30147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99"/>
                          </a:solidFill>
                          <a:latin typeface="Times New Roman"/>
                        </a:rPr>
                        <a:t>Муниципальная программа сельского поселения Локосово «Благоустройство территории сельского поселения Локосово на 2023-2027 годы»</a:t>
                      </a:r>
                      <a:endParaRPr lang="ru-RU" sz="1100" b="0" i="0" u="none" strike="noStrike" dirty="0"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Создание благоприятной и комфортной среды жизнедеятельности граждан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ulim" panose="020B0600000101010101" pitchFamily="34" charset="-127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1.Содержание детских игровых площадок, сохранение количества детских площадок.</a:t>
                      </a:r>
                    </a:p>
                    <a:p>
                      <a:pPr lvl="0"/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2.Содержание мест накопления ТКО.</a:t>
                      </a:r>
                    </a:p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 Устройство новых объектов благоустройства. </a:t>
                      </a:r>
                    </a:p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4. Оформление и содержание объектов для празднования Нового года.</a:t>
                      </a:r>
                    </a:p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5. Обновление объектов благоустройства, оборудования детских игровых площадок. </a:t>
                      </a:r>
                    </a:p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6. Содержание и модернизация уличного освещения на территории поселения.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5 100,7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1 487,4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1 636,2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23528" y="0"/>
            <a:ext cx="82809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"/>
            <a:r>
              <a:rPr lang="ru-RU" sz="2000" dirty="0" smtClean="0"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Муниципальные программы сельского поселения Локосово на </a:t>
            </a:r>
            <a:r>
              <a:rPr lang="ru-RU" sz="20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2025</a:t>
            </a:r>
            <a:r>
              <a:rPr lang="ru-RU" sz="2000" dirty="0" smtClean="0"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 год и </a:t>
            </a:r>
          </a:p>
          <a:p>
            <a:pPr algn="ctr" fontAlgn="b"/>
            <a:r>
              <a:rPr lang="ru-RU" sz="2000" dirty="0" smtClean="0"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на плановый период </a:t>
            </a:r>
            <a:r>
              <a:rPr lang="ru-RU" sz="20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2026</a:t>
            </a:r>
            <a:r>
              <a:rPr lang="ru-RU" sz="2000" dirty="0" smtClean="0"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 и </a:t>
            </a:r>
            <a:r>
              <a:rPr lang="ru-RU" sz="20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2027</a:t>
            </a:r>
            <a:r>
              <a:rPr lang="ru-RU" sz="2000" dirty="0" smtClean="0"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 годов</a:t>
            </a:r>
            <a:r>
              <a:rPr lang="ru-RU" sz="1400" dirty="0" smtClean="0"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 (тыс. рублей)</a:t>
            </a:r>
            <a:endParaRPr lang="ru-RU" sz="1400" dirty="0">
              <a:latin typeface="Times New Roman" panose="02020603050405020304" pitchFamily="18" charset="0"/>
              <a:ea typeface="Gulim" panose="020B0600000101010101" pitchFamily="34" charset="-127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789416" y="6581001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20</a:t>
            </a:r>
            <a:endParaRPr lang="ru-RU" sz="1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115888"/>
            <a:ext cx="7786742" cy="884220"/>
          </a:xfrm>
        </p:spPr>
        <p:txBody>
          <a:bodyPr/>
          <a:lstStyle/>
          <a:p>
            <a:pPr fontAlgn="b"/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Муниципальные программы сельского поселения Локосово на 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2025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год и на плановый период 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2026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0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2027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годов (тыс. рублей)</a:t>
            </a:r>
            <a:r>
              <a:rPr lang="ru-RU" sz="12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b="0" dirty="0" smtClean="0">
                <a:latin typeface="Times New Roman" pitchFamily="18" charset="0"/>
                <a:cs typeface="Times New Roman" pitchFamily="18" charset="0"/>
              </a:rPr>
            </a:b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одержимое 3"/>
          <p:cNvGraphicFramePr>
            <a:graphicFrameLocks/>
          </p:cNvGraphicFramePr>
          <p:nvPr/>
        </p:nvGraphicFramePr>
        <p:xfrm>
          <a:off x="214283" y="928671"/>
          <a:ext cx="8643998" cy="5353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3"/>
                <a:gridCol w="2143140"/>
                <a:gridCol w="2928958"/>
                <a:gridCol w="571504"/>
                <a:gridCol w="500066"/>
                <a:gridCol w="500067"/>
              </a:tblGrid>
              <a:tr h="4960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Наименование программы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Цели Программы</a:t>
                      </a:r>
                      <a:endParaRPr lang="ru-RU" sz="1200" b="0" i="1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Задачи Программы</a:t>
                      </a:r>
                      <a:endParaRPr lang="ru-RU" sz="1200" b="0" i="1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                    2025</a:t>
                      </a:r>
                    </a:p>
                    <a:p>
                      <a:pPr algn="ctr" fontAlgn="ctr"/>
                      <a:endParaRPr lang="ru-RU" sz="1200" b="0" i="1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2026</a:t>
                      </a:r>
                      <a:endParaRPr lang="ru-RU" sz="1200" b="0" i="1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2027</a:t>
                      </a:r>
                      <a:endParaRPr lang="ru-RU" sz="1200" b="0" i="1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78998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Муниципальная программа сельского поселения Локосово «Профилактика правонарушений в сфере охраны общественного порядка на территории сельского поселения Локосово на 2024 - 2026 год»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indent="-360000" algn="ctr">
                        <a:lnSpc>
                          <a:spcPct val="100000"/>
                        </a:lnSpc>
                        <a:spcBef>
                          <a:spcPts val="240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0" u="none" strike="noStrike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Повышение эффективности системы социальной </a:t>
                      </a:r>
                      <a:r>
                        <a:rPr lang="ru-RU" sz="1100" b="0" i="0" u="none" strike="noStrike" spc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профилактики </a:t>
                      </a:r>
                      <a:r>
                        <a:rPr lang="ru-RU" sz="1100" b="0" i="0" u="none" strike="noStrike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правонарушений и преступлений, </a:t>
                      </a:r>
                      <a:r>
                        <a:rPr lang="ru-RU" sz="1100" b="0" i="0" u="none" strike="noStrike" spc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способствующей </a:t>
                      </a:r>
                      <a:r>
                        <a:rPr lang="ru-RU" sz="1100" b="0" i="0" u="none" strike="noStrike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укреплению общественной безопасности на </a:t>
                      </a:r>
                      <a:r>
                        <a:rPr lang="ru-RU" sz="1100" b="0" i="0" u="none" strike="noStrike" spc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территории сельского поселения Локосово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-444500" algn="ctr">
                        <a:lnSpc>
                          <a:spcPts val="1345"/>
                        </a:lnSpc>
                        <a:spcBef>
                          <a:spcPts val="2400"/>
                        </a:spcBef>
                        <a:spcAft>
                          <a:spcPts val="0"/>
                        </a:spcAft>
                        <a:buAutoNum type="arabicPeriod"/>
                        <a:tabLst>
                          <a:tab pos="878205" algn="l"/>
                        </a:tabLst>
                      </a:pPr>
                      <a:r>
                        <a:rPr lang="ru-RU" sz="1100" b="0" i="0" u="none" strike="noStrike" spc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Создание </a:t>
                      </a:r>
                      <a:r>
                        <a:rPr lang="ru-RU" sz="1100" b="0" i="0" u="none" strike="noStrike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 совершенствование условий для  обеспечения общественного порядка, в том числе с участием </a:t>
                      </a:r>
                      <a:r>
                        <a:rPr lang="ru-RU" sz="1100" b="0" i="0" u="none" strike="noStrike" spc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граждан.</a:t>
                      </a:r>
                    </a:p>
                    <a:p>
                      <a:pPr indent="-444500" algn="ctr">
                        <a:lnSpc>
                          <a:spcPts val="1345"/>
                        </a:lnSpc>
                        <a:spcBef>
                          <a:spcPts val="2400"/>
                        </a:spcBef>
                        <a:spcAft>
                          <a:spcPts val="0"/>
                        </a:spcAft>
                        <a:buNone/>
                        <a:tabLst>
                          <a:tab pos="878205" algn="l"/>
                        </a:tabLst>
                      </a:pPr>
                      <a:r>
                        <a:rPr lang="ru-RU" sz="1100" b="0" i="0" u="none" strike="noStrike" spc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  Совершенствование механизмов </a:t>
                      </a:r>
                      <a:r>
                        <a:rPr lang="ru-RU" sz="1100" b="0" i="0" u="none" strike="noStrike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эффективного субъектов профилактики правонарушений с лицами, участвующими  профилактике правонарушений, по вопросам профилактики правонарушений.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32,2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32,4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0,0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</a:tr>
              <a:tr h="30147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Муниципальная программа сельского поселения Локосово «Развитие муниципальной службы в сельском поселении Локосово на 2023-2025 годы»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Создание современной и эффективной муниципальной службы муниципального образования сельское поселение Локосово, ориентированной на приоритеты развития муниципального образования, с учётом интересов населения, позитивности имиджа муниципальных служащих, конкурентоспособности, и направленной на результативную деятельность муниципальных служащих по обеспечению полномочий органов местного самоуправления</a:t>
                      </a:r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совершенствование правовых механизмов профессиональной служебной деятельности муниципальных служащих;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совершенствование работы, направленной на применение мер по предупреждению коррупции и борьбе с ней на муниципальной службе;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внедрение эффективных технологий и современных методов кадровой работы в органах местного самоуправления;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формирование корпоративной культуры и позитивного имиджа муниципального служащего сельского поселения Локосово;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создание условий для профессионального роста муниципальных служащих.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52,5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0,0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0,0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702854" y="6488668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21</a:t>
            </a:r>
            <a:endParaRPr lang="ru-RU" sz="1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357166"/>
            <a:ext cx="7056438" cy="609600"/>
          </a:xfrm>
        </p:spPr>
        <p:txBody>
          <a:bodyPr/>
          <a:lstStyle/>
          <a:p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Муниципальные программы сельского поселения Локосово на </a:t>
            </a:r>
            <a:r>
              <a:rPr lang="ru-RU" sz="18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2025</a:t>
            </a: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 год и на плановый период </a:t>
            </a:r>
            <a:r>
              <a:rPr lang="ru-RU" sz="18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2026</a:t>
            </a: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18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2027</a:t>
            </a: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 годов (тыс. рублей)</a:t>
            </a:r>
            <a:r>
              <a:rPr lang="ru-RU" sz="1200" b="0" dirty="0" smtClean="0"/>
              <a:t/>
            </a:r>
            <a:br>
              <a:rPr lang="ru-RU" sz="1200" b="0" dirty="0" smtClean="0"/>
            </a:br>
            <a:endParaRPr lang="ru-RU" sz="12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67544" y="898578"/>
          <a:ext cx="8280921" cy="5503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6245"/>
                <a:gridCol w="2045335"/>
                <a:gridCol w="2643206"/>
                <a:gridCol w="571504"/>
                <a:gridCol w="571504"/>
                <a:gridCol w="533127"/>
              </a:tblGrid>
              <a:tr h="6582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Наименование программы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Цели Программы</a:t>
                      </a:r>
                      <a:endParaRPr lang="ru-RU" sz="1200" b="0" i="1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Задачи Программы</a:t>
                      </a:r>
                      <a:endParaRPr lang="ru-RU" sz="1200" b="0" i="1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                    2025</a:t>
                      </a:r>
                    </a:p>
                    <a:p>
                      <a:pPr algn="ctr" fontAlgn="ctr"/>
                      <a:endParaRPr lang="ru-RU" sz="1200" b="0" i="1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2026</a:t>
                      </a:r>
                      <a:endParaRPr lang="ru-RU" sz="1200" b="0" i="1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1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2027</a:t>
                      </a:r>
                      <a:endParaRPr lang="ru-RU" sz="1200" b="0" i="1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306190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99"/>
                          </a:solidFill>
                          <a:latin typeface="Times New Roman"/>
                        </a:rPr>
                        <a:t>Муниципальная программа сельского поселения Локосово "Предоставление иных межбюджетных трансфертов бюджету сельского поселения Локосово для финансового обеспечения переданных полномочий на 2023-2027 годы" муниципальной программы сельского поселения Локосово "Управление финансами в части передачи полномочий по решению вопросов местного значения в сельском поселении Локосово на 2023-2027 годы"</a:t>
                      </a:r>
                      <a:endParaRPr lang="ru-RU" sz="1100" b="0" i="0" u="none" strike="noStrike" dirty="0"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-360000" algn="ctr" defTabSz="687080" rtl="0" eaLnBrk="1" fontAlgn="auto" latinLnBrk="0" hangingPunct="1">
                        <a:lnSpc>
                          <a:spcPct val="100000"/>
                        </a:lnSpc>
                        <a:spcBef>
                          <a:spcPts val="2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-360000" algn="ctr" defTabSz="687080" rtl="0" eaLnBrk="1" fontAlgn="auto" latinLnBrk="0" hangingPunct="1">
                        <a:lnSpc>
                          <a:spcPct val="100000"/>
                        </a:lnSpc>
                        <a:spcBef>
                          <a:spcPts val="24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Эффективное исполнение полномочий органом местного самоуправления сельское поселение Локосово</a:t>
                      </a:r>
                    </a:p>
                    <a:p>
                      <a:pPr indent="-360000" algn="ctr">
                        <a:lnSpc>
                          <a:spcPct val="100000"/>
                        </a:lnSpc>
                        <a:spcBef>
                          <a:spcPts val="2400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11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Реализация полномочий органов местного самоуправления сельское поселение Локосово:</a:t>
                      </a:r>
                    </a:p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-повышение эффективности деятельности органов местного самоуправления;</a:t>
                      </a:r>
                    </a:p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-совершенствование работы по исполнению полномочий по решению вопросам местного значения.</a:t>
                      </a:r>
                    </a:p>
                    <a:p>
                      <a:pPr indent="-444500" algn="ctr">
                        <a:lnSpc>
                          <a:spcPts val="1345"/>
                        </a:lnSpc>
                        <a:spcBef>
                          <a:spcPts val="2400"/>
                        </a:spcBef>
                        <a:spcAft>
                          <a:spcPts val="0"/>
                        </a:spcAft>
                        <a:buNone/>
                        <a:tabLst>
                          <a:tab pos="878205" algn="l"/>
                        </a:tabLst>
                      </a:pPr>
                      <a:endParaRPr lang="ru-RU" sz="1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1 304,8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1 239,3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1 242,7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</a:tr>
              <a:tr h="178306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Муниципальная программа сельского поселения Локосово «Повышение эффективности осуществления деятельности (управления) в муниципальном образовании сельское поселение Локосово» на 2025-2027 годы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Эффективная реализация администрацией поселения, структурными подразделениями и муниципальными учреждениями администрации поселения полномочий по решению вопросов местного значения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ulim" panose="020B0600000101010101" pitchFamily="34" charset="-127"/>
                        <a:cs typeface="Times New Roman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Реализация запланированных мероприятий по направлениям деятельности;</a:t>
                      </a:r>
                    </a:p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Повышение эффективности финансовой деятельности администрации поселения.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39 522,9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39 133,7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Gulim" panose="020B0600000101010101" pitchFamily="34" charset="-127"/>
                          <a:cs typeface="Times New Roman" panose="02020603050405020304" pitchFamily="18" charset="0"/>
                        </a:rPr>
                        <a:t>39 008,6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Gulim" panose="020B0600000101010101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702854" y="6488668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/>
              <a:t>22</a:t>
            </a:r>
            <a:endParaRPr lang="ru-RU" sz="1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4060" y="982156"/>
            <a:ext cx="8484661" cy="4637594"/>
          </a:xfr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  <a:softEdge rad="31750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Контактная информация для граждан</a:t>
            </a:r>
            <a:r>
              <a:rPr lang="ru-RU" sz="2800" b="1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100" b="1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100" b="1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получением дополнительной информации просим обращаться в </a:t>
            </a:r>
            <a:r>
              <a:rPr lang="ru-RU" sz="165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АДМИНИСТРАЦИЮ СЕЛЬСКОГО ПОСЕЛЕНИЯ ЛОКОСОВО</a:t>
            </a:r>
            <a: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Адрес: ул. </a:t>
            </a:r>
            <a:r>
              <a:rPr lang="ru-RU" sz="165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ЗАВОДСКАЯ, д.5, С.П. ЛОКОСОВО, </a:t>
            </a:r>
            <a: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Ханты-Мансийский автономный округ - Югра, Тюменская область, </a:t>
            </a:r>
            <a:r>
              <a:rPr lang="ru-RU" sz="165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628454 </a:t>
            </a:r>
            <a: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Телефоны: </a:t>
            </a:r>
            <a:b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8(3462) </a:t>
            </a:r>
            <a:r>
              <a:rPr lang="ru-RU" sz="165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550-548 </a:t>
            </a:r>
            <a: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приёмная </a:t>
            </a:r>
            <a:b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8(3462) </a:t>
            </a:r>
            <a:r>
              <a:rPr lang="ru-RU" sz="165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550-548 </a:t>
            </a:r>
            <a: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факс </a:t>
            </a:r>
            <a:b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E-mail: </a:t>
            </a:r>
            <a:r>
              <a:rPr lang="en-U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"/>
              </a:rPr>
              <a:t>lokosovoadm@mail.ru</a:t>
            </a:r>
            <a: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Адрес сайта: </a:t>
            </a:r>
            <a:r>
              <a:rPr lang="en-US" sz="165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3"/>
              </a:rPr>
              <a:t>http://www.lokosovo.ru/deyatelnost/byudzhet-i-finansy.php</a:t>
            </a:r>
            <a:r>
              <a:rPr lang="ru-RU" sz="165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Время работы: </a:t>
            </a:r>
            <a:r>
              <a:rPr lang="ru-RU" sz="165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вт-пт</a:t>
            </a:r>
            <a:r>
              <a:rPr lang="ru-RU" sz="165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 9</a:t>
            </a:r>
            <a:r>
              <a:rPr lang="ru-RU" sz="1650" b="1" i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5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ru-RU" sz="1650" b="1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ru-RU" sz="165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(перерыв с 13</a:t>
            </a:r>
            <a:r>
              <a:rPr lang="ru-RU" sz="1650" b="1" i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до 14</a:t>
            </a:r>
            <a:r>
              <a:rPr lang="ru-RU" sz="1650" b="1" i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),</a:t>
            </a:r>
            <a:b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понедельник с 9</a:t>
            </a:r>
            <a:r>
              <a:rPr lang="ru-RU" sz="1650" b="1" i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до 18</a:t>
            </a:r>
            <a:r>
              <a:rPr lang="ru-RU" sz="1650" b="1" i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65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сб-вс выходной </a:t>
            </a:r>
            <a:r>
              <a:rPr lang="ru-RU" sz="16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16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165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6512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2144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/>
            </a:r>
            <a:br>
              <a:rPr lang="ru-RU" sz="32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</a:br>
            <a:r>
              <a:rPr lang="ru-RU" sz="28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Основные характеристики решения о бюджете сельского поселения Локосово на 2025 год и плановый период 2026 и 2027 годов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(тыс. рублей)</a:t>
            </a:r>
            <a:endParaRPr lang="ru-RU" sz="28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57224" y="2071678"/>
            <a:ext cx="7067576" cy="440227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2000" dirty="0" smtClean="0"/>
              <a:t>общий объём доходов                       на 2025 год – 53 177,8тыс. рублей</a:t>
            </a:r>
          </a:p>
          <a:p>
            <a:pPr marL="0" indent="0">
              <a:buNone/>
            </a:pPr>
            <a:r>
              <a:rPr lang="ru-RU" sz="2000" dirty="0" smtClean="0"/>
              <a:t>                                                               на 2026 год – 50 941,9тыс. рублей</a:t>
            </a:r>
          </a:p>
          <a:p>
            <a:pPr marL="0" indent="0">
              <a:buNone/>
            </a:pPr>
            <a:r>
              <a:rPr lang="ru-RU" sz="2000" dirty="0" smtClean="0"/>
              <a:t>                                                               на 2027 год – 50 958,1тыс. рублей </a:t>
            </a:r>
          </a:p>
          <a:p>
            <a:pPr marL="0" indent="0">
              <a:buNone/>
            </a:pPr>
            <a:r>
              <a:rPr lang="ru-RU" sz="2000" dirty="0" smtClean="0"/>
              <a:t>общий объём расходов                     на 2025 год – 53 177,8 тыс. рублей</a:t>
            </a:r>
          </a:p>
          <a:p>
            <a:pPr marL="0" indent="0">
              <a:buNone/>
            </a:pPr>
            <a:r>
              <a:rPr lang="ru-RU" sz="2000" dirty="0" smtClean="0"/>
              <a:t> общий объём расходов,                   на 2026 год – 50 941,9тыс. рублей</a:t>
            </a:r>
          </a:p>
          <a:p>
            <a:pPr marL="0" indent="0">
              <a:buNone/>
            </a:pPr>
            <a:r>
              <a:rPr lang="ru-RU" sz="2000" dirty="0" smtClean="0"/>
              <a:t>в том числе</a:t>
            </a:r>
          </a:p>
          <a:p>
            <a:pPr marL="0" indent="0">
              <a:buNone/>
            </a:pPr>
            <a:r>
              <a:rPr lang="ru-RU" sz="2000" dirty="0" smtClean="0"/>
              <a:t>условно утверждённые расходы                      - 1 242,8тыс. рублей</a:t>
            </a:r>
          </a:p>
          <a:p>
            <a:pPr marL="0" indent="0">
              <a:buNone/>
            </a:pPr>
            <a:r>
              <a:rPr lang="ru-RU" sz="2000" dirty="0" smtClean="0"/>
              <a:t>общий объём расходов,                    на 2027 год – 50 958,1тыс. рублей</a:t>
            </a:r>
          </a:p>
          <a:p>
            <a:pPr marL="0" indent="0">
              <a:buNone/>
            </a:pPr>
            <a:r>
              <a:rPr lang="ru-RU" sz="2000" dirty="0" smtClean="0"/>
              <a:t>в том числе</a:t>
            </a:r>
          </a:p>
          <a:p>
            <a:pPr marL="0" indent="0">
              <a:buNone/>
            </a:pPr>
            <a:r>
              <a:rPr lang="ru-RU" sz="2000" dirty="0" smtClean="0"/>
              <a:t>условно утверждённые расходы                      - 2 485,6тыс. рублей</a:t>
            </a:r>
          </a:p>
          <a:p>
            <a:pPr marL="0" indent="0">
              <a:buNone/>
            </a:pPr>
            <a:r>
              <a:rPr lang="ru-RU" sz="2000" dirty="0" smtClean="0"/>
              <a:t>дефицит бюджета поселения          на 2026 год -  0,0 тыс. рублей</a:t>
            </a:r>
          </a:p>
          <a:p>
            <a:pPr marL="0" indent="0">
              <a:buNone/>
            </a:pPr>
            <a:r>
              <a:rPr lang="ru-RU" sz="2000" dirty="0" smtClean="0"/>
              <a:t>                                                             на 2027 год -  0,0 тыс. рублей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604448" y="6237312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3</a:t>
            </a:r>
            <a:endParaRPr lang="ru-RU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001156" cy="785794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1800" b="1" dirty="0" smtClean="0"/>
              <a:t>Основные показатели социально-экономического развития </a:t>
            </a:r>
            <a:br>
              <a:rPr lang="ru-RU" sz="1800" b="1" dirty="0" smtClean="0"/>
            </a:br>
            <a:r>
              <a:rPr lang="ru-RU" sz="1800" b="1" dirty="0" smtClean="0"/>
              <a:t>МО сельское поселение Локосово </a:t>
            </a:r>
            <a:endParaRPr lang="ru-RU" sz="1800" b="1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2992292267"/>
              </p:ext>
            </p:extLst>
          </p:nvPr>
        </p:nvGraphicFramePr>
        <p:xfrm>
          <a:off x="251520" y="692697"/>
          <a:ext cx="8606760" cy="6024123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  <a:reflection endPos="8000" dist="50800" dir="5400000" sy="-100000" algn="bl" rotWithShape="0"/>
                </a:effectLst>
                <a:tableStyleId>{5C22544A-7EE6-4342-B048-85BDC9FD1C3A}</a:tableStyleId>
              </a:tblPr>
              <a:tblGrid>
                <a:gridCol w="1866907"/>
                <a:gridCol w="733428"/>
                <a:gridCol w="581996"/>
                <a:gridCol w="551483"/>
                <a:gridCol w="600077"/>
                <a:gridCol w="666753"/>
                <a:gridCol w="733428"/>
                <a:gridCol w="733428"/>
                <a:gridCol w="733428"/>
                <a:gridCol w="666753"/>
                <a:gridCol w="739079"/>
              </a:tblGrid>
              <a:tr h="259598">
                <a:tc rowSpan="3"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Показатели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Единица измерения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endParaRPr lang="ru-RU" sz="1100" b="1" i="0" u="none" strike="noStrike" dirty="0" smtClean="0">
                        <a:solidFill>
                          <a:schemeClr val="bg1"/>
                        </a:solidFill>
                        <a:latin typeface="Times New Roman"/>
                      </a:endParaRPr>
                    </a:p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latin typeface="Times New Roman"/>
                        </a:rPr>
                        <a:t>отчет</a:t>
                      </a:r>
                      <a:endParaRPr lang="ru-RU" sz="11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endParaRPr lang="ru-RU" sz="1100" b="1" i="0" u="none" strike="noStrike" dirty="0" smtClean="0">
                        <a:solidFill>
                          <a:schemeClr val="bg1"/>
                        </a:solidFill>
                        <a:latin typeface="Times New Roman"/>
                      </a:endParaRPr>
                    </a:p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latin typeface="Times New Roman"/>
                        </a:rPr>
                        <a:t>отчет</a:t>
                      </a:r>
                      <a:endParaRPr lang="ru-RU" sz="11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endParaRPr lang="ru-RU" sz="1100" b="1" i="0" u="none" strike="noStrike" dirty="0" smtClean="0">
                        <a:solidFill>
                          <a:schemeClr val="bg1"/>
                        </a:solidFill>
                        <a:latin typeface="Times New Roman"/>
                      </a:endParaRPr>
                    </a:p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latin typeface="Times New Roman"/>
                        </a:rPr>
                        <a:t>оценка</a:t>
                      </a:r>
                      <a:endParaRPr lang="ru-RU" sz="11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latin typeface="Times New Roman"/>
                        </a:rPr>
                        <a:t>прогноз</a:t>
                      </a:r>
                      <a:endParaRPr lang="ru-RU" sz="11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t"/>
                      <a:endParaRPr lang="ru-RU" sz="11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t"/>
                      <a:endParaRPr lang="ru-RU" sz="11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pPr algn="ctr" fontAlgn="t"/>
                      <a:endParaRPr lang="ru-RU" sz="11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1822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2025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u="none" strike="noStrike" dirty="0" smtClean="0">
                          <a:latin typeface="Times New Roman"/>
                        </a:rPr>
                        <a:t>2026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u="none" strike="noStrike" dirty="0" smtClean="0">
                          <a:latin typeface="Times New Roman"/>
                        </a:rPr>
                        <a:t>2027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544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latin typeface="Times New Roman"/>
                        </a:rPr>
                        <a:t>2022</a:t>
                      </a:r>
                      <a:endParaRPr lang="ru-RU" sz="11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latin typeface="Times New Roman"/>
                        </a:rPr>
                        <a:t>2023</a:t>
                      </a:r>
                      <a:endParaRPr lang="ru-RU" sz="11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latin typeface="Times New Roman"/>
                        </a:rPr>
                        <a:t>2024</a:t>
                      </a:r>
                      <a:endParaRPr lang="ru-RU" sz="11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вариант 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вариант 2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вариант 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вариант 2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вариант 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latin typeface="Times New Roman"/>
                        </a:rPr>
                        <a:t>вариант</a:t>
                      </a:r>
                      <a:r>
                        <a:rPr lang="ru-RU" sz="1100" b="1" i="0" u="none" strike="noStrike" baseline="0" dirty="0" smtClean="0">
                          <a:solidFill>
                            <a:schemeClr val="bg1"/>
                          </a:solidFill>
                          <a:latin typeface="Times New Roman"/>
                        </a:rPr>
                        <a:t> 2</a:t>
                      </a:r>
                      <a:endParaRPr lang="ru-RU" sz="11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189072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latin typeface="Times New Roman"/>
                        </a:rPr>
                        <a:t>1. Население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480034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latin typeface="Times New Roman"/>
                        </a:rPr>
                        <a:t>Численность постоянного населения (среднегодовая) - всего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latin typeface="Times New Roman"/>
                        </a:rPr>
                        <a:t>человек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2252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2252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2252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2210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2210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2210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2210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2210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2210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215933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latin typeface="Times New Roman"/>
                        </a:rPr>
                        <a:t>Количество родившихся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latin typeface="Times New Roman"/>
                        </a:rPr>
                        <a:t>человек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7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7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7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3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3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3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3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3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3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215933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latin typeface="Times New Roman"/>
                        </a:rPr>
                        <a:t>Количество умерших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latin typeface="Times New Roman"/>
                        </a:rPr>
                        <a:t>человек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5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5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5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8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8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8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8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8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8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32328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latin typeface="Times New Roman"/>
                        </a:rPr>
                        <a:t>Естественный прирост (+), убыль (-)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latin typeface="Times New Roman"/>
                        </a:rPr>
                        <a:t> человек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-2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-2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-2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-5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-5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-5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-5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-5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-5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45112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latin typeface="Times New Roman"/>
                        </a:rPr>
                        <a:t>2. Бюджет муниципального образования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chemeClr val="accent4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chemeClr val="accent4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chemeClr val="accent4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chemeClr val="accent4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chemeClr val="accent4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chemeClr val="accent4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chemeClr val="accent4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</a:tr>
              <a:tr h="480034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latin typeface="Times New Roman"/>
                        </a:rPr>
                        <a:t>Доходы  бюджета муниципального образования - всего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latin typeface="Times New Roman"/>
                        </a:rPr>
                        <a:t>тыс. 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51 073,6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55 205,4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50 121,4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53 159,1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53 159,1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50 923,6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50 923,6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50 939,7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50 939,7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395471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latin typeface="Times New Roman"/>
                        </a:rPr>
                        <a:t>Налоговые и неналоговые доходы - всего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latin typeface="Times New Roman"/>
                        </a:rPr>
                        <a:t>тыс. 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5 324,3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7 541,1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7 205,7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8 755,0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8 755,0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9 065,7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9 065,7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9 379,8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9 379,8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480034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latin typeface="Times New Roman"/>
                        </a:rPr>
                        <a:t>Налоговые доходы  бюджета муниципального образования - всего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latin typeface="Times New Roman"/>
                        </a:rPr>
                        <a:t>тыс. 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5 262,0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7 132,2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6 912,0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8 267,1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8 267,1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8 577,8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8 577,8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8 891,9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8 891,9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248191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latin typeface="Times New Roman"/>
                        </a:rPr>
                        <a:t>в том числе: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chemeClr val="accent4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chemeClr val="accent4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chemeClr val="accent4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chemeClr val="accent4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chemeClr val="accent4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chemeClr val="accent4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chemeClr val="accent4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</a:tr>
              <a:tr h="395471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latin typeface="Times New Roman"/>
                        </a:rPr>
                        <a:t>налог на товары (работы, услуги) реализуемые на территории РФ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latin typeface="Times New Roman"/>
                        </a:rPr>
                        <a:t>тыс. 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2 129,5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3 301,4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3 182,1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3 769,7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3 769,7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3 920,5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3 920,5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4 077,3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4 077,3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252482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latin typeface="Times New Roman"/>
                        </a:rPr>
                        <a:t>налог на доходы физических лиц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latin typeface="Times New Roman"/>
                        </a:rPr>
                        <a:t>тыс. 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2 463,1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3 138,7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  3 019,6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3 790,4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3 790,4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3 942,0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3 942,0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4 099,6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4 099,6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319664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транспортный налог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тыс.руб.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78,2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77,4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84,2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71,6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71,6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70,4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70,4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71,1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71,1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32328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latin typeface="Times New Roman"/>
                        </a:rPr>
                        <a:t>налог на имущество физических лиц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latin typeface="Times New Roman"/>
                        </a:rPr>
                        <a:t>тыс. 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496,2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489,0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557,0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533,0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533,0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539,0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539,0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539,0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539,0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34187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latin typeface="Times New Roman"/>
                        </a:rPr>
                        <a:t>земельный налог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latin typeface="Times New Roman"/>
                        </a:rPr>
                        <a:t>тыс. 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81,0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122,9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65,6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98,9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98,9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98,9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98,9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98,9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98,9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215986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latin typeface="Times New Roman"/>
                        </a:rPr>
                        <a:t>государственная пошлина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latin typeface="Times New Roman"/>
                        </a:rPr>
                        <a:t>тыс. 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14,0 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2,9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3,5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3,5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3,5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7,0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7,0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6,0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6,0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>
          <a:xfrm>
            <a:off x="8855968" y="6381328"/>
            <a:ext cx="288032" cy="332568"/>
          </a:xfrm>
        </p:spPr>
        <p:txBody>
          <a:bodyPr/>
          <a:lstStyle/>
          <a:p>
            <a:pPr>
              <a:defRPr/>
            </a:pPr>
            <a:fld id="{C181DC57-44DC-45F0-BCCA-9E922B81A73E}" type="slidenum">
              <a:rPr lang="ru-RU" altLang="ru-RU" sz="1400" smtClean="0"/>
              <a:pPr>
                <a:defRPr/>
              </a:pPr>
              <a:t>4</a:t>
            </a:fld>
            <a:endParaRPr lang="ru-RU" alt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715436" cy="78581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1800" b="1" dirty="0" smtClean="0"/>
              <a:t>Основные показатели социально-экономического развития </a:t>
            </a:r>
            <a:br>
              <a:rPr lang="ru-RU" sz="1800" b="1" dirty="0" smtClean="0"/>
            </a:br>
            <a:r>
              <a:rPr lang="ru-RU" sz="1800" b="1" dirty="0" smtClean="0"/>
              <a:t>МО сельское поселение Локосово </a:t>
            </a:r>
            <a:endParaRPr lang="ru-RU" sz="18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317939320"/>
              </p:ext>
            </p:extLst>
          </p:nvPr>
        </p:nvGraphicFramePr>
        <p:xfrm>
          <a:off x="214285" y="1285858"/>
          <a:ext cx="8572557" cy="4509329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  <a:reflection stA="83000" endPos="11000" dist="50800" dir="5400000" sy="-100000" algn="bl" rotWithShape="0"/>
                </a:effectLst>
                <a:tableStyleId>{5C22544A-7EE6-4342-B048-85BDC9FD1C3A}</a:tableStyleId>
              </a:tblPr>
              <a:tblGrid>
                <a:gridCol w="1822510"/>
                <a:gridCol w="810005"/>
                <a:gridCol w="540004"/>
                <a:gridCol w="540004"/>
                <a:gridCol w="540004"/>
                <a:gridCol w="742505"/>
                <a:gridCol w="675005"/>
                <a:gridCol w="675005"/>
                <a:gridCol w="742505"/>
                <a:gridCol w="742505"/>
                <a:gridCol w="742505"/>
              </a:tblGrid>
              <a:tr h="214316">
                <a:tc rowSpan="3"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Показатели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Times New Roman"/>
                        </a:rPr>
                        <a:t>Единица измерения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endParaRPr lang="ru-RU" sz="1100" b="1" i="0" u="none" strike="noStrike" dirty="0" smtClean="0">
                        <a:solidFill>
                          <a:schemeClr val="bg1"/>
                        </a:solidFill>
                        <a:latin typeface="Times New Roman"/>
                      </a:endParaRPr>
                    </a:p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latin typeface="Times New Roman"/>
                        </a:rPr>
                        <a:t>отчет</a:t>
                      </a:r>
                      <a:endParaRPr lang="ru-RU" sz="11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endParaRPr lang="ru-RU" sz="1100" b="1" i="0" u="none" strike="noStrike" dirty="0" smtClean="0">
                        <a:solidFill>
                          <a:schemeClr val="bg1"/>
                        </a:solidFill>
                        <a:latin typeface="Times New Roman"/>
                      </a:endParaRPr>
                    </a:p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latin typeface="Times New Roman"/>
                        </a:rPr>
                        <a:t>отчет</a:t>
                      </a:r>
                      <a:endParaRPr lang="ru-RU" sz="11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endParaRPr lang="ru-RU" sz="1100" b="1" i="0" u="none" strike="noStrike" dirty="0" smtClean="0">
                        <a:solidFill>
                          <a:schemeClr val="bg1"/>
                        </a:solidFill>
                        <a:latin typeface="Times New Roman"/>
                      </a:endParaRPr>
                    </a:p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latin typeface="Times New Roman"/>
                        </a:rPr>
                        <a:t>оценка</a:t>
                      </a:r>
                      <a:endParaRPr lang="ru-RU" sz="11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 gridSpan="6"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latin typeface="Times New Roman"/>
                        </a:rPr>
                        <a:t>прогноз</a:t>
                      </a:r>
                      <a:endParaRPr lang="ru-RU" sz="11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t"/>
                      <a:endParaRPr lang="ru-RU" sz="11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t"/>
                      <a:endParaRPr lang="ru-RU" sz="11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pPr algn="ctr" fontAlgn="t"/>
                      <a:endParaRPr lang="ru-RU" sz="11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1934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2025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u="none" strike="noStrike" dirty="0" smtClean="0">
                          <a:latin typeface="Times New Roman"/>
                        </a:rPr>
                        <a:t>2026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u="none" strike="noStrike" dirty="0" smtClean="0">
                          <a:latin typeface="Times New Roman"/>
                        </a:rPr>
                        <a:t>2027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3571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2022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2023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2024</a:t>
                      </a:r>
                      <a:endParaRPr lang="ru-RU" sz="1100" b="1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chemeClr val="accent4"/>
                          </a:solidFill>
                          <a:latin typeface="Times New Roman"/>
                        </a:rPr>
                        <a:t>вариант 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chemeClr val="accent4"/>
                          </a:solidFill>
                          <a:latin typeface="Times New Roman"/>
                        </a:rPr>
                        <a:t>вариант 2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chemeClr val="accent4"/>
                          </a:solidFill>
                          <a:latin typeface="Times New Roman"/>
                        </a:rPr>
                        <a:t>вариант 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chemeClr val="accent4"/>
                          </a:solidFill>
                          <a:latin typeface="Times New Roman"/>
                        </a:rPr>
                        <a:t>вариант 2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chemeClr val="accent4"/>
                          </a:solidFill>
                          <a:latin typeface="Times New Roman"/>
                        </a:rPr>
                        <a:t>вариант 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вариант</a:t>
                      </a:r>
                      <a:r>
                        <a:rPr lang="ru-RU" sz="1100" b="1" i="0" u="none" strike="noStrike" baseline="0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 2</a:t>
                      </a:r>
                      <a:endParaRPr lang="ru-RU" sz="1100" b="1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534951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latin typeface="Times New Roman"/>
                        </a:rPr>
                        <a:t>Неналоговые доходы - всего 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тыс. руб.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62,3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408,8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293,7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487,9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487,9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487,9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487,9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487,9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487,9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449531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 dirty="0">
                          <a:latin typeface="Times New Roman"/>
                        </a:rPr>
                        <a:t>Безвозмездные поступления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latin typeface="Times New Roman"/>
                        </a:rPr>
                        <a:t>тыс. 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 45 749,3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47 664,3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42 915,7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44 404,1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44 404,1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41 857,9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41 857,9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41 599,9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41 599,9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262969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latin typeface="Times New Roman"/>
                        </a:rPr>
                        <a:t>в том числе: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chemeClr val="accent4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chemeClr val="accent4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chemeClr val="accent4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chemeClr val="accent4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</a:tr>
              <a:tr h="449531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latin typeface="Times New Roman"/>
                        </a:rPr>
                        <a:t>дотации на выравнивание бюджетной обеспеченности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latin typeface="Times New Roman"/>
                        </a:rPr>
                        <a:t>тыс. 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15 255,9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16 220,0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10 960,7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11 380,7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11 380,7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11 496,3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11 496,3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11 591,4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11 591,4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886641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latin typeface="Times New Roman"/>
                        </a:rPr>
                        <a:t>дотации на поддержку мер по обеспечению сбалансированности бюджетов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latin typeface="Times New Roman"/>
                        </a:rPr>
                        <a:t>тыс. руб.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0,0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0,0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0,0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0,0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0,0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0,0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0,0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262969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latin typeface="Times New Roman"/>
                        </a:rPr>
                        <a:t>субвенции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latin typeface="Times New Roman"/>
                        </a:rPr>
                        <a:t>тыс. руб.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276,3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314,4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350,2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323,9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323,9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357,1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357,1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370,8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370,8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525941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latin typeface="Times New Roman"/>
                        </a:rPr>
                        <a:t>иные межбюджетные трансферты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latin typeface="Times New Roman"/>
                        </a:rPr>
                        <a:t>тыс. руб.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30 157,4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30 708,3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31 197,5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32 699,5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32 699,5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30 004,5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30 004,5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29 597,7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29 597,7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37187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latin typeface="Times New Roman"/>
                        </a:rPr>
                        <a:t>прочие безвозмездные поступления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latin typeface="Times New Roman"/>
                        </a:rPr>
                        <a:t>тыс. руб.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62,3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300,0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377,1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0,0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0,0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0,0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0,0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0,0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chemeClr val="accent4"/>
                          </a:solidFill>
                          <a:latin typeface="Times New Roman"/>
                        </a:rPr>
                        <a:t>0,0</a:t>
                      </a:r>
                      <a:endParaRPr lang="ru-RU" sz="1000" b="0" i="0" u="none" strike="noStrike" dirty="0">
                        <a:solidFill>
                          <a:schemeClr val="accent4"/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>
          <a:xfrm>
            <a:off x="8604448" y="6165304"/>
            <a:ext cx="403424" cy="359246"/>
          </a:xfrm>
        </p:spPr>
        <p:txBody>
          <a:bodyPr/>
          <a:lstStyle/>
          <a:p>
            <a:pPr>
              <a:defRPr/>
            </a:pPr>
            <a:fld id="{48FF5AC6-5938-43E0-AE37-C5AE4F1FADD6}" type="slidenum">
              <a:rPr lang="ru-RU" altLang="ru-RU" sz="1200" smtClean="0"/>
              <a:pPr>
                <a:defRPr/>
              </a:pPr>
              <a:t>5</a:t>
            </a:fld>
            <a:endParaRPr lang="ru-RU" alt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1"/>
            <a:ext cx="8358246" cy="71438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Основные показатели социально-экономического развития </a:t>
            </a:r>
            <a:b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</a:b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МО сельское поселение Локосово 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3870296672"/>
              </p:ext>
            </p:extLst>
          </p:nvPr>
        </p:nvGraphicFramePr>
        <p:xfrm>
          <a:off x="304800" y="987734"/>
          <a:ext cx="8559801" cy="5476505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schemeClr val="accent4">
                      <a:lumMod val="25000"/>
                    </a:schemeClr>
                  </a:innerShdw>
                  <a:reflection endPos="10000" dist="38100" dir="5400000" sy="-100000" algn="bl" rotWithShape="0"/>
                </a:effectLst>
                <a:tableStyleId>{5C22544A-7EE6-4342-B048-85BDC9FD1C3A}</a:tableStyleId>
              </a:tblPr>
              <a:tblGrid>
                <a:gridCol w="1834243"/>
                <a:gridCol w="705478"/>
                <a:gridCol w="634930"/>
                <a:gridCol w="564382"/>
                <a:gridCol w="564382"/>
                <a:gridCol w="699311"/>
                <a:gridCol w="705536"/>
                <a:gridCol w="705536"/>
                <a:gridCol w="776089"/>
                <a:gridCol w="684957"/>
                <a:gridCol w="684957"/>
              </a:tblGrid>
              <a:tr h="298126">
                <a:tc rowSpan="3"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Показатели</a:t>
                      </a:r>
                    </a:p>
                  </a:txBody>
                  <a:tcPr marL="9525" marR="9525" marT="9526" marB="0" anchor="ctr" anchorCtr="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Единица измерения</a:t>
                      </a:r>
                    </a:p>
                  </a:txBody>
                  <a:tcPr marL="9525" marR="9525" marT="9526" marB="0" anchor="ctr" anchorCtr="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0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Отчет</a:t>
                      </a:r>
                      <a:endParaRPr lang="ru-RU" sz="1000" b="1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 anchorCtr="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0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Отчет</a:t>
                      </a:r>
                      <a:endParaRPr lang="ru-RU" sz="1000" b="1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 anchorCtr="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1" i="0" u="none" strike="noStrike" kern="1200" dirty="0" smtClean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Оценка</a:t>
                      </a:r>
                    </a:p>
                    <a:p>
                      <a:pPr marL="0" algn="ctr" defTabSz="914400" rtl="0" eaLnBrk="1" fontAlgn="t" latinLnBrk="0" hangingPunct="1"/>
                      <a:endParaRPr lang="ru-RU" sz="1000" b="1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 anchorCtr="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0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Прогноз</a:t>
                      </a:r>
                    </a:p>
                  </a:txBody>
                  <a:tcPr marL="9525" marR="9525" marT="9526" marB="0" anchor="ctr" anchorCtr="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</a:tr>
              <a:tr h="2001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0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2022</a:t>
                      </a:r>
                      <a:endParaRPr lang="ru-RU" sz="1000" b="1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0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2023</a:t>
                      </a:r>
                      <a:endParaRPr lang="ru-RU" sz="1000" b="1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 anchorCtr="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0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2024</a:t>
                      </a:r>
                      <a:endParaRPr lang="ru-RU" sz="1000" b="1" i="0" u="none" strike="noStrike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 anchorCtr="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0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2025</a:t>
                      </a:r>
                      <a:r>
                        <a:rPr lang="ru-RU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6" marB="0" anchor="ctr" anchorCtr="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0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2026</a:t>
                      </a:r>
                      <a:r>
                        <a:rPr lang="ru-RU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6" marB="0" anchor="ctr" anchorCtr="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0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2027</a:t>
                      </a:r>
                      <a:r>
                        <a:rPr lang="ru-RU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6" marB="0" anchor="ctr" anchorCtr="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t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</a:tr>
              <a:tr h="27423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вариант 1</a:t>
                      </a:r>
                    </a:p>
                  </a:txBody>
                  <a:tcPr marL="9525" marR="9525" marT="9526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вариант 2</a:t>
                      </a:r>
                    </a:p>
                  </a:txBody>
                  <a:tcPr marL="9525" marR="9525" marT="9526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вариант 1</a:t>
                      </a:r>
                    </a:p>
                  </a:txBody>
                  <a:tcPr marL="9525" marR="9525" marT="9526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вариант 2</a:t>
                      </a:r>
                    </a:p>
                  </a:txBody>
                  <a:tcPr marL="9525" marR="9525" marT="9526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вариант 1</a:t>
                      </a:r>
                    </a:p>
                  </a:txBody>
                  <a:tcPr marL="9525" marR="9525" marT="9526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вариант 2</a:t>
                      </a:r>
                    </a:p>
                  </a:txBody>
                  <a:tcPr marL="9525" marR="9525" marT="9526" marB="0" anchor="ctr" anchorCtr="1">
                    <a:solidFill>
                      <a:schemeClr val="accent1"/>
                    </a:solidFill>
                  </a:tcPr>
                </a:tc>
              </a:tr>
              <a:tr h="53295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latin typeface="Times New Roman"/>
                        </a:rPr>
                        <a:t>Расходы бюджета муниципального образования - всего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>
                          <a:latin typeface="Times New Roman"/>
                        </a:rPr>
                        <a:t>тыс. руб.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51 715,1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51 715,1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52 490,3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53 159,1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53 159,1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50 923,6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50 923,6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50 939,7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50 939,7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19358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latin typeface="Times New Roman"/>
                        </a:rPr>
                        <a:t>в том числе по направлениям: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>
                          <a:latin typeface="Times New Roman"/>
                        </a:rPr>
                        <a:t>тыс. 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 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/>
                </a:tc>
              </a:tr>
              <a:tr h="24688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>
                          <a:latin typeface="Times New Roman"/>
                        </a:rPr>
                        <a:t>тыс. 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17</a:t>
                      </a:r>
                      <a:r>
                        <a:rPr lang="ru-RU" sz="1000" b="0" i="0" u="none" strike="noStrike" baseline="0" dirty="0" smtClean="0">
                          <a:latin typeface="Times New Roman"/>
                        </a:rPr>
                        <a:t> 818,2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19 937,1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22 926,5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19 933,1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19 933,1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20 993,4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20 993,4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20 562,4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20 562,4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22587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latin typeface="Times New Roman"/>
                        </a:rPr>
                        <a:t>национальная оборона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>
                          <a:latin typeface="Times New Roman"/>
                        </a:rPr>
                        <a:t>тыс. 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286,7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322,3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350,2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323,9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323,9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357,1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357,1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370,8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370,8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576357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latin typeface="Times New Roman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>
                          <a:latin typeface="Times New Roman"/>
                        </a:rPr>
                        <a:t>тыс. 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908,6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865,1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1 613,2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910,0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910,0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655,4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655,4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655,4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655,4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184257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>
                          <a:latin typeface="Times New Roman"/>
                        </a:rPr>
                        <a:t>тыс. 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2 933,0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3 507,2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3 742,1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3 969,1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3 969,1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4 021,4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4 021,4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4 384,5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4 384,5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44248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>
                          <a:latin typeface="Times New Roman"/>
                        </a:rPr>
                        <a:t>тыс. 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2 119,9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3 136,2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2 187,7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5 303,2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5 303,2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1 689,9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1 689,9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1 838,7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1 838,7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216146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latin typeface="Times New Roman"/>
                        </a:rPr>
                        <a:t>охрана окружающей среды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>
                          <a:latin typeface="Times New Roman"/>
                        </a:rPr>
                        <a:t>тыс. 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1,1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19513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latin typeface="Times New Roman"/>
                        </a:rPr>
                        <a:t>образование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>
                          <a:latin typeface="Times New Roman"/>
                        </a:rPr>
                        <a:t>тыс. 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96,7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175,1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149,3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185,3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185,3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57,7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57,7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130,2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130,2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24843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latin typeface="Times New Roman"/>
                        </a:rPr>
                        <a:t>культура, кинематография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>
                          <a:latin typeface="Times New Roman"/>
                        </a:rPr>
                        <a:t>тыс. 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12 150,5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12 762,1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11 901,7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13 296,0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13 296,0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13 822,9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13 822,9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13 668,5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13 668,5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22742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>
                          <a:latin typeface="Times New Roman"/>
                        </a:rPr>
                        <a:t>тыс. 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300,0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300,0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300,0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540,0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540,0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540,0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540,0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540,0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540,0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24352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>
                          <a:latin typeface="Times New Roman"/>
                        </a:rPr>
                        <a:t>тыс. 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6 099,1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7 956,5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8 076,0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7 393,7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7 393,7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7 546,5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7 546,5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baseline="0" dirty="0" smtClean="0">
                          <a:latin typeface="Times New Roman"/>
                        </a:rPr>
                        <a:t>7 546,5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baseline="0" dirty="0" smtClean="0">
                          <a:latin typeface="Times New Roman"/>
                        </a:rPr>
                        <a:t>7 546,5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37148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latin typeface="Times New Roman"/>
                        </a:rPr>
                        <a:t>межбюджетные трансферты общего характера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>
                          <a:latin typeface="Times New Roman"/>
                        </a:rPr>
                        <a:t>тыс. 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9 002,4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7 688,1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1 243,6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1 304,8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1 304,8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1 239,3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1 239,3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1 242,7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1 242,7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</a:tr>
              <a:tr h="532959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latin typeface="Times New Roman"/>
                        </a:rPr>
                        <a:t>Дефицит(-), профицит(+) бюджета муниципального образования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i="0" u="none" strike="noStrike" dirty="0">
                          <a:latin typeface="Times New Roman"/>
                        </a:rPr>
                        <a:t>тыс. руб.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-641,5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-523,6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latin typeface="Times New Roman"/>
                        </a:rPr>
                        <a:t>2369,0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>
          <a:xfrm>
            <a:off x="8812584" y="6237312"/>
            <a:ext cx="331416" cy="287238"/>
          </a:xfrm>
        </p:spPr>
        <p:txBody>
          <a:bodyPr/>
          <a:lstStyle/>
          <a:p>
            <a:pPr>
              <a:defRPr/>
            </a:pPr>
            <a:fld id="{68EB65E9-6D5F-4168-B8EB-F957475A944E}" type="slidenum">
              <a:rPr lang="ru-RU" altLang="ru-RU" sz="1400" smtClean="0"/>
              <a:pPr>
                <a:defRPr/>
              </a:pPr>
              <a:t>6</a:t>
            </a:fld>
            <a:endParaRPr lang="ru-RU" alt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34442" cy="1139825"/>
          </a:xfrm>
          <a:effectLst>
            <a:outerShdw blurRad="50800" dist="50800" dir="5400000" algn="ctr" rotWithShape="0">
              <a:schemeClr val="accent4">
                <a:lumMod val="25000"/>
                <a:alpha val="60000"/>
              </a:schemeClr>
            </a:outerShdw>
          </a:effectLst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Основные характеристики </a:t>
            </a:r>
            <a:r>
              <a:rPr lang="ru-R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бюджета сельского поселения Локосово по доходам на </a:t>
            </a:r>
            <a:r>
              <a:rPr lang="ru-RU" sz="22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2025 </a:t>
            </a:r>
            <a:r>
              <a:rPr lang="ru-R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год и на плановый период </a:t>
            </a:r>
            <a:br>
              <a:rPr lang="ru-R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</a:br>
            <a:r>
              <a:rPr lang="ru-RU" sz="22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2026</a:t>
            </a:r>
            <a:r>
              <a:rPr lang="ru-R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и </a:t>
            </a:r>
            <a:r>
              <a:rPr lang="ru-RU" sz="22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2027</a:t>
            </a:r>
            <a:r>
              <a:rPr lang="ru-R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годов, тыс. рублей</a:t>
            </a:r>
            <a:r>
              <a:rPr lang="ru-RU" sz="1400" dirty="0">
                <a:effectLst/>
              </a:rPr>
              <a:t/>
            </a:r>
            <a:br>
              <a:rPr lang="ru-RU" sz="1400" dirty="0">
                <a:effectLst/>
              </a:rPr>
            </a:br>
            <a:endParaRPr lang="ru-RU" sz="14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1041622440"/>
              </p:ext>
            </p:extLst>
          </p:nvPr>
        </p:nvGraphicFramePr>
        <p:xfrm>
          <a:off x="228600" y="1285860"/>
          <a:ext cx="8610600" cy="5176346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  <a:reflection stA="58000" endPos="8000" dist="25400" dir="5400000" sy="-100000" algn="bl" rotWithShape="0"/>
                </a:effectLst>
              </a:tblPr>
              <a:tblGrid>
                <a:gridCol w="1828800"/>
                <a:gridCol w="1600200"/>
                <a:gridCol w="1736725"/>
                <a:gridCol w="1722438"/>
                <a:gridCol w="1722437"/>
              </a:tblGrid>
              <a:tr h="69155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94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всего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 доходы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Неналоговые доходы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Безвозмездные поступления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6103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год факт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55 205,4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7 132,2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408,8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47 664,3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</a:tr>
              <a:tr h="34365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Уд. Вес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13,0%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0,7%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86,3%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</a:tr>
              <a:tr h="49682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год оценка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50 121,4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6 912,0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293,7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42 915,7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</a:tr>
              <a:tr h="36174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Уд. Вес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13,8%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0,6%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85,6%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</a:tr>
              <a:tr h="49644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год прогноз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53 159,1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8 267,1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487,9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44 404,1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</a:tr>
              <a:tr h="4521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Уд. Вес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15,6%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0,9%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8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 sz="24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tabLst>
                          <a:tab pos="800100" algn="l"/>
                          <a:tab pos="5715000" algn="l"/>
                        </a:tabLst>
                        <a:defRPr sz="200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tabLst>
                          <a:tab pos="800100" algn="l"/>
                          <a:tab pos="5715000" algn="l"/>
                        </a:tabLst>
                        <a:defRPr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83,5 %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</a:tr>
              <a:tr h="4616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2026 год прогноз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50 923,6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8 577,8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487,9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41 857,9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5926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  <a:defRPr/>
                      </a:pPr>
                      <a:r>
                        <a:rPr kumimoji="0" lang="ru-RU" alt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Уд. Вес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16,8%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1,0%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82,2%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</a:tr>
              <a:tr h="3664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 год прогноз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50 939,7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8 891,9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487,9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41 559,9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521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  <a:defRPr/>
                      </a:pPr>
                      <a:r>
                        <a:rPr kumimoji="0" lang="ru-RU" alt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Уд. вес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17,5%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0,9%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0100" algn="l"/>
                          <a:tab pos="5715000" algn="l"/>
                        </a:tabLst>
                      </a:pPr>
                      <a:r>
                        <a:rPr kumimoji="0" lang="ru-RU" alt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81,6%</a:t>
                      </a:r>
                    </a:p>
                  </a:txBody>
                  <a:tcPr marL="68580" marR="68580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>
          <a:xfrm>
            <a:off x="8748464" y="6453336"/>
            <a:ext cx="290264" cy="264368"/>
          </a:xfrm>
        </p:spPr>
        <p:txBody>
          <a:bodyPr/>
          <a:lstStyle/>
          <a:p>
            <a:pPr>
              <a:defRPr/>
            </a:pPr>
            <a:fld id="{BE8EE608-95B6-45D9-B3E5-795F7270DCF6}" type="slidenum">
              <a:rPr lang="ru-RU" altLang="ru-RU" sz="1200" smtClean="0"/>
              <a:pPr>
                <a:defRPr/>
              </a:pPr>
              <a:t>7</a:t>
            </a:fld>
            <a:endParaRPr lang="ru-RU" altLang="ru-RU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715436" cy="857231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2000" b="1" dirty="0" smtClean="0">
                <a:solidFill>
                  <a:srgbClr val="99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Сведения о доходах  бюджета сельского поселения Локосово на </a:t>
            </a:r>
            <a:r>
              <a:rPr lang="ru-RU" sz="20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2025</a:t>
            </a:r>
            <a:r>
              <a:rPr lang="ru-RU" sz="2000" b="1" dirty="0" smtClean="0">
                <a:solidFill>
                  <a:srgbClr val="99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год  и на плановый период </a:t>
            </a:r>
            <a:r>
              <a:rPr lang="ru-RU" sz="20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2024</a:t>
            </a:r>
            <a:r>
              <a:rPr lang="ru-RU" sz="2000" b="1" dirty="0" smtClean="0">
                <a:solidFill>
                  <a:srgbClr val="99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и </a:t>
            </a:r>
            <a:r>
              <a:rPr lang="ru-RU" sz="20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2025</a:t>
            </a:r>
            <a:r>
              <a:rPr lang="ru-RU" sz="2000" b="1" dirty="0" smtClean="0">
                <a:solidFill>
                  <a:srgbClr val="99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годов </a:t>
            </a:r>
            <a:r>
              <a:rPr lang="ru-RU" sz="2000" dirty="0" smtClean="0">
                <a:solidFill>
                  <a:srgbClr val="CCE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(тыс.руб.)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="" xmlns:p14="http://schemas.microsoft.com/office/powerpoint/2010/main" val="2064049482"/>
              </p:ext>
            </p:extLst>
          </p:nvPr>
        </p:nvGraphicFramePr>
        <p:xfrm>
          <a:off x="142844" y="506461"/>
          <a:ext cx="8858312" cy="6351539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  <a:reflection endPos="6000" dist="50800" dir="5400000" sy="-100000" algn="bl" rotWithShape="0"/>
                </a:effectLst>
                <a:tableStyleId>{5C22544A-7EE6-4342-B048-85BDC9FD1C3A}</a:tableStyleId>
              </a:tblPr>
              <a:tblGrid>
                <a:gridCol w="1357323"/>
                <a:gridCol w="4929222"/>
                <a:gridCol w="928694"/>
                <a:gridCol w="780763"/>
                <a:gridCol w="862310"/>
              </a:tblGrid>
              <a:tr h="21002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Код вида доходов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</a:t>
                      </a: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6856">
                <a:tc v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2025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2026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2027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</a:tr>
              <a:tr h="3148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latin typeface="Times New Roman"/>
                        </a:rPr>
                        <a:t>1 00 00000 00 0000 000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latin typeface="Times New Roman"/>
                        </a:rPr>
                        <a:t>Налоговые и неналоговые доходы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8 755,0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9 065,7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9 379,8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3196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b="1" i="0" u="none" strike="noStrike" dirty="0">
                          <a:latin typeface="Times New Roman"/>
                        </a:rPr>
                        <a:t>Налоговые доходы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8 267,1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8 577,8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8 891,9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357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latin typeface="Times New Roman"/>
                        </a:rPr>
                        <a:t>1 03 00000 00 0000 000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solidFill>
                            <a:srgbClr val="26282F"/>
                          </a:solidFill>
                          <a:latin typeface="Times New Roman"/>
                        </a:rPr>
                        <a:t>Налоги на товары (работы, услуги), реализуемые на территории Российской Федерации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3 769,7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3 920,5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4 077,3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5912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latin typeface="Times New Roman"/>
                        </a:rPr>
                        <a:t>1 03 02230 01 0000 110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latin typeface="Times New Roman"/>
                        </a:rPr>
                        <a:t>Доходы от уплаты акцизов на дизельное топливо, подлежащие распределению между бюджетами субъектов Российской Федерации и местными бюджетами с учетом установленных дифференцированных нормативов отчислений в местные бюджеты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1 691,2                     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0" i="0" u="none" strike="noStrike" dirty="0" smtClean="0"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                       1 322,9</a:t>
                      </a:r>
                    </a:p>
                    <a:p>
                      <a:pPr algn="ctr" fontAlgn="ctr"/>
                      <a:endParaRPr lang="ru-RU" sz="1000" b="0" i="0" u="none" strike="noStrike" dirty="0" smtClean="0">
                        <a:latin typeface="Times New Roman"/>
                      </a:endParaRPr>
                    </a:p>
                    <a:p>
                      <a:pPr algn="ctr" fontAlgn="ctr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latin typeface="Times New Roman"/>
                        </a:rPr>
                        <a:t>                          </a:t>
                      </a:r>
                      <a:r>
                        <a:rPr lang="ru-RU" sz="1000" b="0" i="0" u="none" strike="noStrike" dirty="0" smtClean="0">
                          <a:latin typeface="Times New Roman"/>
                        </a:rPr>
                        <a:t>1 691,1</a:t>
                      </a:r>
                    </a:p>
                    <a:p>
                      <a:pPr algn="ctr" fontAlgn="ctr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6200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latin typeface="Times New Roman"/>
                        </a:rPr>
                        <a:t>1 03 02240 01 0000 110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latin typeface="Times New Roman"/>
                        </a:rPr>
                        <a:t>Доходы от уплаты акцизов на моторные масла для дизельных и (или) карбюраторных (инжекторных) двигателей, подлежащие распределению между бюджетами субъектов Российской Федерации и местными бюджетами с учетом установленных дифференцированных нормативов отчислений в местные бюджеты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10,0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latin typeface="Times New Roman"/>
                        </a:rPr>
                        <a:t>                           </a:t>
                      </a:r>
                      <a:r>
                        <a:rPr lang="ru-RU" sz="1000" b="0" i="0" u="none" strike="noStrike" dirty="0" smtClean="0">
                          <a:latin typeface="Times New Roman"/>
                        </a:rPr>
                        <a:t>10,0</a:t>
                      </a:r>
                    </a:p>
                    <a:p>
                      <a:pPr algn="ct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 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0" i="0" u="none" strike="noStrike" dirty="0" smtClean="0">
                        <a:latin typeface="Times New Roman"/>
                      </a:endParaRPr>
                    </a:p>
                    <a:p>
                      <a:pPr algn="ctr" fontAlgn="ctr"/>
                      <a:endParaRPr lang="ru-RU" sz="1000" b="0" i="0" u="none" strike="noStrike" dirty="0" smtClean="0"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                             10,0</a:t>
                      </a:r>
                    </a:p>
                    <a:p>
                      <a:pPr algn="ctr" fontAlgn="ctr"/>
                      <a:endParaRPr lang="ru-RU" sz="1000" b="0" i="0" u="none" strike="noStrike" dirty="0" smtClean="0">
                        <a:latin typeface="Times New Roman"/>
                      </a:endParaRPr>
                    </a:p>
                    <a:p>
                      <a:pPr algn="ctr" fontAlgn="ctr"/>
                      <a:endParaRPr lang="ru-RU" sz="1000" b="0" i="0" u="none" strike="noStrike" dirty="0" smtClean="0">
                        <a:latin typeface="Times New Roman"/>
                      </a:endParaRPr>
                    </a:p>
                    <a:p>
                      <a:pPr algn="ctr" fontAlgn="ctr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6200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latin typeface="Times New Roman"/>
                        </a:rPr>
                        <a:t>1 03 02250 01 0000 110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latin typeface="Times New Roman"/>
                        </a:rPr>
                        <a:t>Доходы от уплаты акцизов на автомобильный бензин, подлежащие распределению между бюджетами субъектов Российской Федерации и местными бюджетами с учетом установленных дифференцированных нормативов отчислений в местные бюджеты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2 068,5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latin typeface="Times New Roman"/>
                        </a:rPr>
                        <a:t>                      </a:t>
                      </a:r>
                      <a:r>
                        <a:rPr lang="ru-RU" sz="1000" b="0" i="0" u="none" strike="noStrike" dirty="0" smtClean="0">
                          <a:latin typeface="Times New Roman"/>
                        </a:rPr>
                        <a:t>2 587,5</a:t>
                      </a:r>
                      <a:endParaRPr lang="ru-RU" sz="1000" b="0" i="0" u="none" strike="noStrike" baseline="0" dirty="0" smtClean="0"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 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2 376,2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449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latin typeface="Times New Roman"/>
                        </a:rPr>
                        <a:t>1 01 00000 00 0000 000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latin typeface="Times New Roman"/>
                        </a:rPr>
                        <a:t>Налоги на прибыль, доходы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 3 790,4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3 942,0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4 099,6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3148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latin typeface="Times New Roman"/>
                        </a:rPr>
                        <a:t>1 01 02000 01 0000 110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none" strike="noStrike" dirty="0">
                          <a:latin typeface="Times New Roman"/>
                        </a:rPr>
                        <a:t>Налог на доходы физических лиц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3 790,4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3 942,0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4 099,6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6200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latin typeface="Times New Roman"/>
                        </a:rPr>
                        <a:t> 1 01 02010 01 0000 110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b="0" i="0" u="none" strike="noStrike" dirty="0">
                          <a:latin typeface="Times New Roman"/>
                        </a:rPr>
                        <a:t>Налог на доходы физических лиц с доходов, источником которых является налоговый агент, за исключением доходов, в отношении которых исчисление и уплата налога осуществляются в соответствии со статьями 227, 227.1 и 228 Налогового кодекса Российской Федерации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3 780,4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latin typeface="Times New Roman"/>
                        </a:rPr>
                        <a:t>                        </a:t>
                      </a:r>
                      <a:r>
                        <a:rPr lang="ru-RU" sz="1000" b="0" i="0" u="none" strike="noStrike" dirty="0" smtClean="0">
                          <a:latin typeface="Times New Roman"/>
                        </a:rPr>
                        <a:t>3 932,0</a:t>
                      </a:r>
                      <a:endParaRPr lang="ru-RU" sz="1000" b="0" i="0" u="none" strike="noStrike" baseline="0" dirty="0" smtClean="0">
                        <a:latin typeface="Times New Roman"/>
                      </a:endParaRPr>
                    </a:p>
                    <a:p>
                      <a:pPr algn="ctr" fontAlgn="ctr"/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4089,6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7726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latin typeface="Times New Roman"/>
                        </a:rPr>
                        <a:t> 1 01 02020 01 0000 110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b="0" i="0" u="none" strike="noStrike" dirty="0">
                          <a:latin typeface="Times New Roman"/>
                        </a:rPr>
                        <a:t>Налог на доходы физических лиц с доходов, полученных от осуществления деятельности физическими лицами, зарегистрированными в качестве индивидуальных предпринимателей, нотариусов, занимающихся частной практикой, адвокатов, учредивших адвокатские кабинеты и других лиц, занимающихся частной практикой в соответствии со статьёй 227 Налогового кодекса Российской Федерации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latin typeface="Times New Roman"/>
                        </a:rPr>
                        <a:t>                             </a:t>
                      </a:r>
                      <a:r>
                        <a:rPr lang="ru-RU" sz="1000" b="0" i="0" u="none" strike="noStrike" dirty="0" smtClean="0">
                          <a:latin typeface="Times New Roman"/>
                        </a:rPr>
                        <a:t>0,0 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                            0,0 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latin typeface="Times New Roman"/>
                        </a:rPr>
                        <a:t>                             </a:t>
                      </a:r>
                      <a:r>
                        <a:rPr lang="ru-RU" sz="1000" b="0" i="0" u="none" strike="noStrike" dirty="0" smtClean="0">
                          <a:latin typeface="Times New Roman"/>
                        </a:rPr>
                        <a:t>0,0 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48239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latin typeface="Times New Roman"/>
                        </a:rPr>
                        <a:t>1 01 02030 01 0000 110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b="0" i="0" u="none" strike="noStrike" dirty="0">
                          <a:latin typeface="Times New Roman"/>
                        </a:rPr>
                        <a:t>Налог на доходы физических лиц с доходов, полученных физическими лицами в соответствии со статьёй 228 Налогового кодекса Российской Федерации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latin typeface="Times New Roman"/>
                        </a:rPr>
                        <a:t>                               </a:t>
                      </a:r>
                      <a:r>
                        <a:rPr lang="ru-RU" sz="1000" b="0" i="0" u="none" strike="noStrike" dirty="0" smtClean="0">
                          <a:latin typeface="Times New Roman"/>
                        </a:rPr>
                        <a:t>10,0 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latin typeface="Times New Roman"/>
                        </a:rPr>
                        <a:t>                               </a:t>
                      </a:r>
                      <a:r>
                        <a:rPr lang="ru-RU" sz="1000" b="0" i="0" u="none" strike="noStrike" dirty="0" smtClean="0">
                          <a:latin typeface="Times New Roman"/>
                        </a:rPr>
                        <a:t>10,0 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000" b="0" i="0" u="none" strike="noStrike" dirty="0" smtClean="0"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10,0                              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6"/>
          </p:nvPr>
        </p:nvSpPr>
        <p:spPr>
          <a:xfrm>
            <a:off x="8845352" y="6593632"/>
            <a:ext cx="298648" cy="264368"/>
          </a:xfrm>
        </p:spPr>
        <p:txBody>
          <a:bodyPr/>
          <a:lstStyle/>
          <a:p>
            <a:pPr>
              <a:defRPr/>
            </a:pPr>
            <a:fld id="{2DF3ECCA-AD86-4AA2-8DCD-9FF8400878CD}" type="slidenum">
              <a:rPr lang="ru-RU" altLang="ru-RU" sz="1100" smtClean="0"/>
              <a:pPr>
                <a:defRPr/>
              </a:pPr>
              <a:t>8</a:t>
            </a:fld>
            <a:endParaRPr lang="ru-RU" altLang="ru-RU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501122" cy="622992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Сведения о доходах  бюджета сельского поселения Локосово на 2025 год  и на плановый период 2026 и 2027 годов </a:t>
            </a:r>
            <a:r>
              <a:rPr lang="ru-RU" sz="105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(тыс.руб.)</a:t>
            </a:r>
            <a:endParaRPr lang="ru-RU" sz="105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="" xmlns:p14="http://schemas.microsoft.com/office/powerpoint/2010/main" val="2421981955"/>
              </p:ext>
            </p:extLst>
          </p:nvPr>
        </p:nvGraphicFramePr>
        <p:xfrm>
          <a:off x="251520" y="692696"/>
          <a:ext cx="8658225" cy="5966176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  <a:reflection stA="91000" endPos="6000" dist="50800" dir="5400000" sy="-100000" algn="bl" rotWithShape="0"/>
                </a:effectLst>
                <a:tableStyleId>{5C22544A-7EE6-4342-B048-85BDC9FD1C3A}</a:tableStyleId>
              </a:tblPr>
              <a:tblGrid>
                <a:gridCol w="1905000"/>
                <a:gridCol w="4267199"/>
                <a:gridCol w="838200"/>
                <a:gridCol w="869951"/>
                <a:gridCol w="777875"/>
              </a:tblGrid>
              <a:tr h="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Код вида доходов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</a:t>
                      </a: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Сумма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4976">
                <a:tc v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2025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2026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2027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</a:tr>
              <a:tr h="2400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latin typeface="Times New Roman"/>
                        </a:rPr>
                        <a:t>1 06 00000 00 0000 000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1" i="0" u="none" strike="noStrike" dirty="0">
                          <a:latin typeface="Times New Roman"/>
                        </a:rPr>
                        <a:t>Налоги на имущество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703,5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708,3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709,0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4994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latin typeface="Times New Roman"/>
                        </a:rPr>
                        <a:t>1 06 01000 00 0000 110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b="1" i="0" u="none" strike="noStrike" dirty="0">
                          <a:latin typeface="Times New Roman"/>
                        </a:rPr>
                        <a:t>Налог на имущество физических лиц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533,0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539,0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539,0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4974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latin typeface="Times New Roman"/>
                        </a:rPr>
                        <a:t> 1 06 01030 10 0000 110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b="0" i="0" u="none" strike="noStrike" dirty="0">
                          <a:latin typeface="Times New Roman"/>
                        </a:rPr>
                        <a:t>Налог на имущество физических лиц, взимаемый по ставкам, применяемым к объектам налогообложения, расположенным в границах сельских поселений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latin typeface="Times New Roman"/>
                        </a:rPr>
                        <a:t>                           </a:t>
                      </a:r>
                      <a:r>
                        <a:rPr lang="ru-RU" sz="1000" b="0" i="0" u="none" strike="noStrike" dirty="0" smtClean="0">
                          <a:latin typeface="Times New Roman"/>
                        </a:rPr>
                        <a:t>533,0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539,0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latin typeface="Times New Roman"/>
                        </a:rPr>
                        <a:t>                           </a:t>
                      </a:r>
                      <a:r>
                        <a:rPr lang="ru-RU" sz="1000" b="0" i="0" u="none" strike="noStrike" dirty="0" smtClean="0">
                          <a:latin typeface="Times New Roman"/>
                        </a:rPr>
                        <a:t>539,0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226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1 06 04000 02 0000 110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1" i="0" u="none" strike="noStrike" dirty="0" smtClean="0">
                          <a:latin typeface="Times New Roman"/>
                        </a:rPr>
                        <a:t>Транспортный налог</a:t>
                      </a:r>
                      <a:endParaRPr lang="ru-RU" sz="11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71,6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70,4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71,1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1 06 04011 02 0000 110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latin typeface="Times New Roman"/>
                        </a:rPr>
                        <a:t>Транспортный</a:t>
                      </a:r>
                      <a:r>
                        <a:rPr lang="ru-RU" sz="1100" b="0" i="0" u="none" strike="noStrike" baseline="0" dirty="0" smtClean="0">
                          <a:latin typeface="Times New Roman"/>
                        </a:rPr>
                        <a:t> налог с организаций</a:t>
                      </a:r>
                      <a:endParaRPr lang="ru-RU" sz="11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1,9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1,9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1,9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1 06 04012 02 0000 110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latin typeface="Times New Roman"/>
                        </a:rPr>
                        <a:t>Транспортный</a:t>
                      </a:r>
                      <a:r>
                        <a:rPr lang="ru-RU" sz="1100" b="0" i="0" u="none" strike="noStrike" baseline="0" dirty="0" smtClean="0">
                          <a:latin typeface="Times New Roman"/>
                        </a:rPr>
                        <a:t> налог с физических лиц</a:t>
                      </a:r>
                      <a:endParaRPr lang="ru-RU" sz="11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69,7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68,5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69,2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Times New Roman"/>
                        </a:rPr>
                        <a:t>1 06 06000 00 0000 110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1" i="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Times New Roman"/>
                        </a:rPr>
                        <a:t>Земельный налог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Times New Roman"/>
                        </a:rPr>
                        <a:t>98,9</a:t>
                      </a:r>
                      <a:endParaRPr lang="ru-RU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Times New Roman"/>
                        </a:rPr>
                        <a:t>98,9</a:t>
                      </a:r>
                      <a:endParaRPr lang="ru-RU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Times New Roman"/>
                        </a:rPr>
                        <a:t>98,90</a:t>
                      </a:r>
                      <a:endParaRPr lang="ru-RU" sz="10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4628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latin typeface="Times New Roman"/>
                        </a:rPr>
                        <a:t> 1 06 06033 10 0000 110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b="0" i="0" u="none" strike="noStrike" dirty="0">
                          <a:latin typeface="Times New Roman"/>
                        </a:rPr>
                        <a:t>Земельный налог с организаций, обладающих земельным участком, расположенным в границах сельских поселений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60,5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latin typeface="Times New Roman"/>
                        </a:rPr>
                        <a:t>                             </a:t>
                      </a:r>
                      <a:r>
                        <a:rPr lang="ru-RU" sz="1000" b="0" i="0" u="none" strike="noStrike" dirty="0" smtClean="0">
                          <a:latin typeface="Times New Roman"/>
                        </a:rPr>
                        <a:t>60,5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 smtClean="0">
                          <a:latin typeface="Times New Roman"/>
                        </a:rPr>
                        <a:t>60,5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3959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latin typeface="Times New Roman"/>
                        </a:rPr>
                        <a:t> 1 06 06043 10 0000 110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b="0" i="0" u="none" strike="noStrike" dirty="0">
                          <a:latin typeface="Times New Roman"/>
                        </a:rPr>
                        <a:t>Земельный налог с физических лиц, обладающих земельным участком, расположенным в границах сельских поселений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latin typeface="Times New Roman"/>
                        </a:rPr>
                        <a:t>                            </a:t>
                      </a:r>
                      <a:r>
                        <a:rPr lang="ru-RU" sz="1000" b="0" i="0" u="none" strike="noStrike" dirty="0" smtClean="0">
                          <a:latin typeface="Times New Roman"/>
                        </a:rPr>
                        <a:t>38,4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latin typeface="Times New Roman"/>
                        </a:rPr>
                        <a:t>                            </a:t>
                      </a:r>
                      <a:r>
                        <a:rPr lang="ru-RU" sz="1000" b="0" i="0" u="none" strike="noStrike" dirty="0" smtClean="0">
                          <a:latin typeface="Times New Roman"/>
                        </a:rPr>
                        <a:t>38,4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latin typeface="Times New Roman"/>
                        </a:rPr>
                        <a:t>                            </a:t>
                      </a:r>
                      <a:r>
                        <a:rPr lang="ru-RU" sz="1000" b="0" i="0" u="none" strike="noStrike" dirty="0" smtClean="0">
                          <a:latin typeface="Times New Roman"/>
                        </a:rPr>
                        <a:t>38,4</a:t>
                      </a:r>
                      <a:endParaRPr lang="ru-RU" sz="1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6599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latin typeface="Times New Roman"/>
                        </a:rPr>
                        <a:t>1 08 04020 01 0000 110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b="1" i="0" u="none" strike="noStrike" dirty="0">
                          <a:latin typeface="Times New Roman"/>
                        </a:rPr>
                        <a:t>Государственная пошлина за совершение нотариальных действий должностными лицами органов местного самоуправления, уполномоченными в соответствии с законодательными актами Российской Федерации на совершение нотариальных действий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latin typeface="Times New Roman"/>
                        </a:rPr>
                        <a:t>                          </a:t>
                      </a:r>
                      <a:r>
                        <a:rPr lang="ru-RU" sz="1000" b="1" i="0" u="none" strike="noStrike" dirty="0" smtClean="0">
                          <a:latin typeface="Times New Roman"/>
                        </a:rPr>
                        <a:t>3,5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>
                          <a:latin typeface="Times New Roman"/>
                        </a:rPr>
                        <a:t>                          </a:t>
                      </a:r>
                      <a:r>
                        <a:rPr lang="ru-RU" sz="1000" b="1" i="0" u="none" strike="noStrike" dirty="0" smtClean="0">
                          <a:latin typeface="Times New Roman"/>
                        </a:rPr>
                        <a:t>7,0 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>
                          <a:latin typeface="Times New Roman"/>
                        </a:rPr>
                        <a:t>                          </a:t>
                      </a:r>
                      <a:r>
                        <a:rPr lang="ru-RU" sz="1000" b="1" i="0" u="none" strike="noStrike" dirty="0" smtClean="0">
                          <a:latin typeface="Times New Roman"/>
                        </a:rPr>
                        <a:t>6,0 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209475">
                <a:tc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1" i="0" u="none" strike="noStrike" dirty="0">
                          <a:latin typeface="Times New Roman"/>
                        </a:rPr>
                        <a:t>Неналоговые доходы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487,9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487,9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487,9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366193">
                <a:tc>
                  <a:txBody>
                    <a:bodyPr/>
                    <a:lstStyle/>
                    <a:p>
                      <a:pPr marL="0" marR="0" indent="0" algn="ctr" defTabSz="68708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latin typeface="Times New Roman"/>
                        </a:rPr>
                        <a:t>1 1105075 10 0000 120 </a:t>
                      </a:r>
                    </a:p>
                    <a:p>
                      <a:pPr algn="ctr" fontAlgn="ctr"/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Доходы от сдачи в аренду имущества, составляющего казну сельских</a:t>
                      </a:r>
                      <a:r>
                        <a:rPr lang="ru-RU" sz="1000" b="1" i="0" u="none" strike="noStrike" baseline="0" dirty="0" smtClean="0">
                          <a:latin typeface="Times New Roman"/>
                        </a:rPr>
                        <a:t> поселений (за исключением земельных участков)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460,4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460,4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460,4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3661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1 13 01995 10 0000 130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Прочие доходы от оказания платных услуг (работ) получателями</a:t>
                      </a:r>
                      <a:r>
                        <a:rPr lang="ru-RU" sz="1000" b="1" i="0" u="none" strike="noStrike" baseline="0" dirty="0" smtClean="0">
                          <a:latin typeface="Times New Roman"/>
                        </a:rPr>
                        <a:t> средств бюджетов сельских поселений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6,0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6,0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6,0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3661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1 13 02995 10 0000 130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Прочие доходы от компенсации</a:t>
                      </a:r>
                      <a:r>
                        <a:rPr lang="ru-RU" sz="1000" b="1" i="0" u="none" strike="noStrike" baseline="0" dirty="0" smtClean="0">
                          <a:latin typeface="Times New Roman"/>
                        </a:rPr>
                        <a:t> затрат бюджетов сельских поселений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20,0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20,0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20,0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  <a:tr h="3661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1 16 07090 10 0000 140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Иные штрафы, неустойки, пени, уплаченные в соответствии с законом или договором в случае неисполнения или ненадлежащего исполнения обязательств перед муниципальным органом, (муниципальным казенным учреждением) сельского поселения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1,5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1,5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i="0" u="none" strike="noStrike" dirty="0" smtClean="0">
                          <a:latin typeface="Times New Roman"/>
                        </a:rPr>
                        <a:t>1,5</a:t>
                      </a:r>
                      <a:endParaRPr lang="ru-RU" sz="1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6"/>
          </p:nvPr>
        </p:nvSpPr>
        <p:spPr>
          <a:xfrm>
            <a:off x="8862120" y="6532563"/>
            <a:ext cx="281880" cy="325437"/>
          </a:xfrm>
        </p:spPr>
        <p:txBody>
          <a:bodyPr/>
          <a:lstStyle/>
          <a:p>
            <a:pPr>
              <a:defRPr/>
            </a:pPr>
            <a:fld id="{8D348EFF-95DB-42A6-8676-AC97FA6A7583}" type="slidenum">
              <a:rPr lang="ru-RU" altLang="ru-RU" sz="1100" smtClean="0"/>
              <a:pPr>
                <a:defRPr/>
              </a:pPr>
              <a:t>9</a:t>
            </a:fld>
            <a:endParaRPr lang="ru-RU" altLang="ru-RU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42tgp_business_blue">
  <a:themeElements>
    <a:clrScheme name="041tgp_figure_blue 1">
      <a:dk1>
        <a:srgbClr val="000066"/>
      </a:dk1>
      <a:lt1>
        <a:srgbClr val="FFFFFF"/>
      </a:lt1>
      <a:dk2>
        <a:srgbClr val="175B5B"/>
      </a:dk2>
      <a:lt2>
        <a:srgbClr val="DDDDDD"/>
      </a:lt2>
      <a:accent1>
        <a:srgbClr val="CBB61D"/>
      </a:accent1>
      <a:accent2>
        <a:srgbClr val="6CA5D8"/>
      </a:accent2>
      <a:accent3>
        <a:srgbClr val="FFFFFF"/>
      </a:accent3>
      <a:accent4>
        <a:srgbClr val="000056"/>
      </a:accent4>
      <a:accent5>
        <a:srgbClr val="E2D7AB"/>
      </a:accent5>
      <a:accent6>
        <a:srgbClr val="6195C4"/>
      </a:accent6>
      <a:hlink>
        <a:srgbClr val="5D4BC7"/>
      </a:hlink>
      <a:folHlink>
        <a:srgbClr val="878FA5"/>
      </a:folHlink>
    </a:clrScheme>
    <a:fontScheme name="041tgp_figure_blu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041tgp_figure_blue 1">
        <a:dk1>
          <a:srgbClr val="000066"/>
        </a:dk1>
        <a:lt1>
          <a:srgbClr val="FFFFFF"/>
        </a:lt1>
        <a:dk2>
          <a:srgbClr val="175B5B"/>
        </a:dk2>
        <a:lt2>
          <a:srgbClr val="DDDDDD"/>
        </a:lt2>
        <a:accent1>
          <a:srgbClr val="CBB61D"/>
        </a:accent1>
        <a:accent2>
          <a:srgbClr val="6CA5D8"/>
        </a:accent2>
        <a:accent3>
          <a:srgbClr val="FFFFFF"/>
        </a:accent3>
        <a:accent4>
          <a:srgbClr val="000056"/>
        </a:accent4>
        <a:accent5>
          <a:srgbClr val="E2D7AB"/>
        </a:accent5>
        <a:accent6>
          <a:srgbClr val="6195C4"/>
        </a:accent6>
        <a:hlink>
          <a:srgbClr val="5D4BC7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41tgp_figure_blue 2">
        <a:dk1>
          <a:srgbClr val="333333"/>
        </a:dk1>
        <a:lt1>
          <a:srgbClr val="FFFFFF"/>
        </a:lt1>
        <a:dk2>
          <a:srgbClr val="003366"/>
        </a:dk2>
        <a:lt2>
          <a:srgbClr val="B2B2B2"/>
        </a:lt2>
        <a:accent1>
          <a:srgbClr val="3C96C8"/>
        </a:accent1>
        <a:accent2>
          <a:srgbClr val="E2AF52"/>
        </a:accent2>
        <a:accent3>
          <a:srgbClr val="FFFFFF"/>
        </a:accent3>
        <a:accent4>
          <a:srgbClr val="2A2A2A"/>
        </a:accent4>
        <a:accent5>
          <a:srgbClr val="AFC9E0"/>
        </a:accent5>
        <a:accent6>
          <a:srgbClr val="CD9E49"/>
        </a:accent6>
        <a:hlink>
          <a:srgbClr val="576CD5"/>
        </a:hlink>
        <a:folHlink>
          <a:srgbClr val="6EBCB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41tgp_figure_blue 3">
        <a:dk1>
          <a:srgbClr val="000000"/>
        </a:dk1>
        <a:lt1>
          <a:srgbClr val="FFFFFF"/>
        </a:lt1>
        <a:dk2>
          <a:srgbClr val="000066"/>
        </a:dk2>
        <a:lt2>
          <a:srgbClr val="DDDDDD"/>
        </a:lt2>
        <a:accent1>
          <a:srgbClr val="E47F6E"/>
        </a:accent1>
        <a:accent2>
          <a:srgbClr val="00CC99"/>
        </a:accent2>
        <a:accent3>
          <a:srgbClr val="FFFFFF"/>
        </a:accent3>
        <a:accent4>
          <a:srgbClr val="000000"/>
        </a:accent4>
        <a:accent5>
          <a:srgbClr val="EFC0BA"/>
        </a:accent5>
        <a:accent6>
          <a:srgbClr val="00B98A"/>
        </a:accent6>
        <a:hlink>
          <a:srgbClr val="7648EA"/>
        </a:hlink>
        <a:folHlink>
          <a:srgbClr val="6E96D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16179</TotalTime>
  <Words>3514</Words>
  <Application>Microsoft Office PowerPoint</Application>
  <PresentationFormat>Экран (4:3)</PresentationFormat>
  <Paragraphs>1134</Paragraphs>
  <Slides>23</Slides>
  <Notes>8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5" baseType="lpstr">
      <vt:lpstr>042tgp_business_blue</vt:lpstr>
      <vt:lpstr>Image</vt:lpstr>
      <vt:lpstr> Бюджет для граждан к решению о бюджете сельского поселения Локосово  на 2025 год и на плановый период  2026 и 2027 годов</vt:lpstr>
      <vt:lpstr>Бюджет для граждан</vt:lpstr>
      <vt:lpstr>  Основные характеристики решения о бюджете сельского поселения Локосово на 2025 год и плановый период 2026 и 2027 годов (тыс. рублей)</vt:lpstr>
      <vt:lpstr>Основные показатели социально-экономического развития  МО сельское поселение Локосово </vt:lpstr>
      <vt:lpstr>Основные показатели социально-экономического развития  МО сельское поселение Локосово </vt:lpstr>
      <vt:lpstr>Основные показатели социально-экономического развития  МО сельское поселение Локосово </vt:lpstr>
      <vt:lpstr>Основные характеристики бюджета сельского поселения Локосово по доходам на 2025 год и на плановый период  2026 и 2027 годов, тыс. рублей </vt:lpstr>
      <vt:lpstr>Сведения о доходах  бюджета сельского поселения Локосово на 2025 год  и на плановый период 2024 и 2025 годов (тыс.руб.)</vt:lpstr>
      <vt:lpstr>Сведения о доходах  бюджета сельского поселения Локосово на 2025 год  и на плановый период 2026 и 2027 годов (тыс.руб.)</vt:lpstr>
      <vt:lpstr>Сведения о доходах  бюджета сельского поселения Локосово на 2025 год  и на плановый период 2026 и 2027годов (тыс.руб.)</vt:lpstr>
      <vt:lpstr>Сведения о доходах  бюджета сельского поселения Локосово на 2025 год  и на плановый период 2026 и 2027 годов (тыс.руб.)</vt:lpstr>
      <vt:lpstr>   Структура доходной части бюджета сельского поселения Локосово на 2025 год и на плановый период 2026 и 2027 годов  </vt:lpstr>
      <vt:lpstr>Верхний предел муниципального долга   МО сельское поселение Локосово</vt:lpstr>
      <vt:lpstr>Распределение расходов бюджета сельского поселения Локосово по разделам классификации расходов на 2025 год и на плановый период 2026 и 2027 годов (тыс. руб.)</vt:lpstr>
      <vt:lpstr>Функциональная структура расходов бюджета сельского поселения Локосово на  2025 год</vt:lpstr>
      <vt:lpstr>Распределение бюджетных ассигнований по целевым статьям (муниципальным программам и непрограммным направлениям деятельности), группам и подгруппам видов расходов классификации расходов бюджета сельского поселения Локосово на 2025 год и на плановый период 2026 и 2027 годов , тыс. рублей</vt:lpstr>
      <vt:lpstr>Объем межбюджетных трансфертов, получаемых из других бюджетов в бюджет сельского поселения Локосово на 2025 год и на плановый период 2026 и 2027 годов, тыс. рублей</vt:lpstr>
      <vt:lpstr>Объем межбюджетных трансфертов, предоставляемых бюджету муниципального образования Сургутский район из бюджета сельского поселения Локосово на 2025 год и на плановый период 2026 и 2027 годов, тыс. рублей</vt:lpstr>
      <vt:lpstr>Слайд 19</vt:lpstr>
      <vt:lpstr>Слайд 20</vt:lpstr>
      <vt:lpstr>Муниципальные программы сельского поселения Локосово на 2025 год и на плановый период 2026 и 2027 годов (тыс. рублей) </vt:lpstr>
      <vt:lpstr>Муниципальные программы сельского поселения Локосово на 2025 год и на плановый период 2026 и 2027 годов (тыс. рублей) </vt:lpstr>
      <vt:lpstr>Контактная информация для граждан  За получением дополнительной информации просим обращаться в АДМИНИСТРАЦИЮ СЕЛЬСКОГО ПОСЕЛЕНИЯ ЛОКОСОВО Адрес: ул. ЗАВОДСКАЯ, д.5, С.П. ЛОКОСОВО, Ханты-Мансийский автономный округ - Югра, Тюменская область, 628454  Телефоны:  8(3462) 550-548 - приёмная  8(3462) 550-548 - факс  E-mail: lokosovoadm@mail.ru Адрес сайта: http://www.lokosovo.ru/deyatelnost/byudzhet-i-finansy.php  Время работы: вт-пт с 900 до 1700 (перерыв с 1300 до 1400), в понедельник с 900 до 1800  сб-вс выходной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Маслова Екатерина Геннадьевна</dc:creator>
  <cp:lastModifiedBy>Бугалтер</cp:lastModifiedBy>
  <cp:revision>1020</cp:revision>
  <cp:lastPrinted>2016-11-02T09:52:00Z</cp:lastPrinted>
  <dcterms:created xsi:type="dcterms:W3CDTF">1601-01-01T00:00:00Z</dcterms:created>
  <dcterms:modified xsi:type="dcterms:W3CDTF">2026-05-27T11:16:32Z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