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harts/colors1.xml" ContentType="application/vnd.ms-office.chartcolorstyl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212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0" r:id="rId3"/>
    <p:sldId id="325" r:id="rId4"/>
    <p:sldId id="324" r:id="rId5"/>
    <p:sldId id="313" r:id="rId6"/>
    <p:sldId id="329" r:id="rId7"/>
    <p:sldId id="315" r:id="rId8"/>
    <p:sldId id="333" r:id="rId9"/>
    <p:sldId id="334" r:id="rId10"/>
    <p:sldId id="335" r:id="rId11"/>
    <p:sldId id="318" r:id="rId12"/>
    <p:sldId id="319" r:id="rId13"/>
    <p:sldId id="299" r:id="rId14"/>
    <p:sldId id="291" r:id="rId15"/>
    <p:sldId id="332" r:id="rId16"/>
    <p:sldId id="331" r:id="rId17"/>
    <p:sldId id="305" r:id="rId18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стрикова Елена Анатольевна" initials="БЕА" lastIdx="0" clrIdx="0">
    <p:extLst>
      <p:ext uri="{19B8F6BF-5375-455C-9EA6-DF929625EA0E}">
        <p15:presenceInfo xmlns:p15="http://schemas.microsoft.com/office/powerpoint/2012/main" xmlns="" userId="S-1-5-21-4252796151-2055970554-428867027-11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5F41C"/>
    <a:srgbClr val="C5FFFF"/>
    <a:srgbClr val="FF3399"/>
    <a:srgbClr val="EB2546"/>
    <a:srgbClr val="23961A"/>
    <a:srgbClr val="008000"/>
    <a:srgbClr val="66FFFF"/>
    <a:srgbClr val="003F3E"/>
    <a:srgbClr val="00C5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6667" autoAdjust="0"/>
    <p:restoredTop sz="92336" autoAdjust="0"/>
  </p:normalViewPr>
  <p:slideViewPr>
    <p:cSldViewPr>
      <p:cViewPr varScale="1">
        <p:scale>
          <a:sx n="56" d="100"/>
          <a:sy n="56" d="100"/>
        </p:scale>
        <p:origin x="-60" y="-3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932" y="-96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view3D>
      <c:rotX val="75"/>
      <c:perspective val="30"/>
    </c:view3D>
    <c:plotArea>
      <c:layout>
        <c:manualLayout>
          <c:layoutTarget val="inner"/>
          <c:xMode val="edge"/>
          <c:yMode val="edge"/>
          <c:x val="7.5722946719793321E-2"/>
          <c:y val="0.53972209001745108"/>
          <c:w val="0.84267719636214633"/>
          <c:h val="0.3730690625760476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r>
                      <a:rPr lang="ru-RU" smtClean="0"/>
                      <a:t>6,4</a:t>
                    </a:r>
                    <a:r>
                      <a:rPr lang="en-US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ru-RU" smtClean="0"/>
                      <a:t>0,03</a:t>
                    </a:r>
                    <a:r>
                      <a:rPr lang="en-US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r>
                      <a:rPr lang="ru-RU" smtClean="0"/>
                      <a:t>,3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</a:t>
                    </a:r>
                    <a:r>
                      <a:rPr lang="ru-RU" smtClean="0"/>
                      <a:t>,2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Percent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2,1</a:t>
                    </a:r>
                    <a:endParaRPr lang="en-US" dirty="0"/>
                  </a:p>
                </c:rich>
              </c:tx>
              <c:showPercent val="1"/>
            </c:dLbl>
            <c:dLbl>
              <c:idx val="5"/>
              <c:layout>
                <c:manualLayout>
                  <c:x val="7.4799300046112923E-3"/>
                  <c:y val="-1.735483736659581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0,5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dLbl>
              <c:idx val="6"/>
              <c:layout>
                <c:manualLayout>
                  <c:x val="3.8134321641444154E-2"/>
                  <c:y val="-2.008896364141471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4,6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dLbl>
              <c:idx val="7"/>
              <c:layout>
                <c:manualLayout>
                  <c:x val="1.69445319168283E-2"/>
                  <c:y val="1.118775398570465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ru-RU" dirty="0" smtClean="0"/>
                      <a:t>,4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Лист1!$A$2:$A$9</c:f>
              <c:strCache>
                <c:ptCount val="8"/>
                <c:pt idx="0">
                  <c:v>210 Оплата труда и начислений на выплаты по оплате труда</c:v>
                </c:pt>
                <c:pt idx="1">
                  <c:v>220 Оплата работ, услуг </c:v>
                </c:pt>
                <c:pt idx="2">
                  <c:v>240 Безвозмездные перечисления организациям</c:v>
                </c:pt>
                <c:pt idx="3">
                  <c:v>250 Безвозмездные перечисления бюджетам</c:v>
                </c:pt>
                <c:pt idx="4">
                  <c:v>260 Соц обеспечение</c:v>
                </c:pt>
                <c:pt idx="5">
                  <c:v>290 Прочие расходы</c:v>
                </c:pt>
                <c:pt idx="6">
                  <c:v>310 Увеличение стоимости основных средст</c:v>
                </c:pt>
                <c:pt idx="7">
                  <c:v>340 Увеличение стоимости материальных запасов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56.4</c:v>
                </c:pt>
                <c:pt idx="1">
                  <c:v>30.03</c:v>
                </c:pt>
                <c:pt idx="2" formatCode="General">
                  <c:v>0.3</c:v>
                </c:pt>
                <c:pt idx="3" formatCode="General">
                  <c:v>2.2000000000000002</c:v>
                </c:pt>
                <c:pt idx="4" formatCode="General">
                  <c:v>2.1</c:v>
                </c:pt>
                <c:pt idx="5">
                  <c:v>0.5</c:v>
                </c:pt>
                <c:pt idx="6" formatCode="General">
                  <c:v>4.5999999999999996</c:v>
                </c:pt>
                <c:pt idx="7">
                  <c:v>2.4</c:v>
                </c:pt>
              </c:numCache>
            </c:numRef>
          </c:val>
          <c:bubble3D val="1"/>
        </c:ser>
        <c:dLbls>
          <c:showPercent val="1"/>
        </c:dLbls>
      </c:pie3DChart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view3D>
      <c:depthPercent val="100"/>
      <c:rAngAx val="1"/>
    </c:view3D>
    <c:plotArea>
      <c:layout>
        <c:manualLayout>
          <c:layoutTarget val="inner"/>
          <c:xMode val="edge"/>
          <c:yMode val="edge"/>
          <c:x val="7.8725276527934013E-2"/>
          <c:y val="1.686559192368426E-2"/>
          <c:w val="0.91655254030745581"/>
          <c:h val="0.82481312466754386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исполнение бюджета всего</c:v>
                </c:pt>
              </c:strCache>
            </c:strRef>
          </c:tx>
          <c:dLbls>
            <c:dLbl>
              <c:idx val="0"/>
              <c:layout>
                <c:manualLayout>
                  <c:x val="-4.4642857142857418E-3"/>
                  <c:y val="8.300906216304562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4562861748659521E-17"/>
                  <c:y val="9.0791161740829768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4642857142858294E-3"/>
                  <c:y val="8.300906216304558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0.98399999999999999</c:v>
                </c:pt>
                <c:pt idx="1">
                  <c:v>0.95199999999999996</c:v>
                </c:pt>
                <c:pt idx="2">
                  <c:v>0.95799999999999996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исполнение бюджета в рамках программ</c:v>
                </c:pt>
              </c:strCache>
            </c:strRef>
          </c:tx>
          <c:dLbls>
            <c:dLbl>
              <c:idx val="0"/>
              <c:layout>
                <c:manualLayout>
                  <c:x val="1.9345238095238235E-2"/>
                  <c:y val="1.7534049141876909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3154761904761904E-2"/>
                  <c:y val="1.377163668941154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0833333333333412E-2"/>
                  <c:y val="3.309817649524807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87,4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1</c:v>
                </c:pt>
                <c:pt idx="1">
                  <c:v>0.93600000000000005</c:v>
                </c:pt>
                <c:pt idx="2">
                  <c:v>0.874</c:v>
                </c:pt>
              </c:numCache>
            </c:numRef>
          </c:val>
        </c:ser>
        <c:shape val="box"/>
        <c:axId val="136957952"/>
        <c:axId val="136959488"/>
        <c:axId val="136979328"/>
      </c:bar3DChart>
      <c:catAx>
        <c:axId val="1369579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36959488"/>
        <c:crosses val="autoZero"/>
        <c:auto val="1"/>
        <c:lblAlgn val="ctr"/>
        <c:lblOffset val="100"/>
      </c:catAx>
      <c:valAx>
        <c:axId val="136959488"/>
        <c:scaling>
          <c:orientation val="minMax"/>
        </c:scaling>
        <c:axPos val="l"/>
        <c:majorGridlines/>
        <c:numFmt formatCode="0.0%" sourceLinked="1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36957952"/>
        <c:crosses val="autoZero"/>
        <c:crossBetween val="between"/>
      </c:valAx>
      <c:serAx>
        <c:axId val="136979328"/>
        <c:scaling>
          <c:orientation val="minMax"/>
        </c:scaling>
        <c:delete val="1"/>
        <c:axPos val="b"/>
        <c:majorGridlines/>
        <c:majorTickMark val="none"/>
        <c:tickLblPos val="none"/>
        <c:crossAx val="136959488"/>
        <c:crosses val="autoZero"/>
      </c:serAx>
    </c:plotArea>
    <c:legend>
      <c:legendPos val="b"/>
      <c:layout>
        <c:manualLayout>
          <c:xMode val="edge"/>
          <c:yMode val="edge"/>
          <c:x val="0.15908792650918641"/>
          <c:y val="0.86281529098660903"/>
          <c:w val="0.78668189913760767"/>
          <c:h val="9.1135009423105859E-2"/>
        </c:manualLayout>
      </c:layout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CE969AF-3E19-459B-8DF3-669F67BB718D}" type="datetimeFigureOut">
              <a:rPr lang="ru-RU"/>
              <a:pPr>
                <a:defRPr/>
              </a:pPr>
              <a:t>27.05.2026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C4BB4DC-1979-4ED2-B262-9A43A2B0891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xmlns="" val="25298956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60777B2-884B-4A97-90D5-E1FFFB8392F7}" type="datetimeFigureOut">
              <a:rPr lang="ru-RU"/>
              <a:pPr>
                <a:defRPr/>
              </a:pPr>
              <a:t>27.05.2026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11" rIns="91421" bIns="45711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lIns="91421" tIns="45711" rIns="91421" bIns="45711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785D91D-B1F6-46DE-BB79-3BFC2620756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xmlns="" val="11844769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2788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4975640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94205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64069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16479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984389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95864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97714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14488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546428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021060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A931E-360D-4DFF-B943-3447B8F10069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08A452-E8CC-4F2F-89B9-51967858FA17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75810F-F009-4397-82C8-9BD7498FEB92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-838200" y="990600"/>
            <a:ext cx="914400" cy="91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60D76-C6E7-4D6F-A473-58A17AC2F5E4}" type="slidenum">
              <a:rPr lang="ru-RU" alt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793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1_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3E755-51C7-4424-A70F-7AE241F5B3C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xmlns="" val="303706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CC180-0261-41F3-850A-949A344498BB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E6686-AB28-4E2B-A233-85F6E5FE2D7C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23CFD1-8E02-4787-90AC-0D353CD692B2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D1EA1-6EBD-4189-95A2-4EE4C460CBF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2A658-A556-4510-B282-5F042E2BD61F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749FB-ECDE-490C-B29A-4D30423B0C3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5342E-BE8E-48C5-903A-818C2F135118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743186CD-4C35-48AF-B461-0F9DA5197721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528DE1C-B5BD-4C06-9D4A-E1F3461851A5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13" r:id="rId1"/>
    <p:sldLayoutId id="2147485214" r:id="rId2"/>
    <p:sldLayoutId id="2147485215" r:id="rId3"/>
    <p:sldLayoutId id="2147485216" r:id="rId4"/>
    <p:sldLayoutId id="2147485217" r:id="rId5"/>
    <p:sldLayoutId id="2147485218" r:id="rId6"/>
    <p:sldLayoutId id="2147485219" r:id="rId7"/>
    <p:sldLayoutId id="2147485220" r:id="rId8"/>
    <p:sldLayoutId id="2147485221" r:id="rId9"/>
    <p:sldLayoutId id="2147485222" r:id="rId10"/>
    <p:sldLayoutId id="2147485223" r:id="rId11"/>
    <p:sldLayoutId id="2147485211" r:id="rId12"/>
    <p:sldLayoutId id="2147485224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_____Microsoft_Office_Excel_97-20033.xls"/><Relationship Id="rId4" Type="http://schemas.openxmlformats.org/officeDocument/2006/relationships/oleObject" Target="../embeddings/_____Microsoft_Office_Excel_97-20032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_____Microsoft_Office_Excel_97-20034.xls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lokosovoadm@mail.r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lokosovo.ru/deyatelnost/byudzhet-i-finansy.ph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Microsoft_Office_Excel_97-20031.xls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852"/>
            <a:ext cx="7743852" cy="4714908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fontAlgn="base">
              <a:spcAft>
                <a:spcPct val="0"/>
              </a:spcAft>
            </a:pPr>
            <a:r>
              <a:rPr lang="ru-RU" sz="6600" b="1" dirty="0" smtClean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/>
            </a:r>
            <a:br>
              <a:rPr lang="ru-RU" sz="6600" b="1" dirty="0" smtClean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ru-RU" sz="4800" b="1" dirty="0" smtClean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Constantia" panose="02030602050306030303" pitchFamily="18" charset="0"/>
              </a:rPr>
              <a:t>Исполнение </a:t>
            </a:r>
            <a:r>
              <a:rPr lang="ru-RU" sz="4800" b="1" dirty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Constantia" panose="02030602050306030303" pitchFamily="18" charset="0"/>
              </a:rPr>
              <a:t>бюджета </a:t>
            </a:r>
            <a:r>
              <a:rPr lang="ru-RU" sz="4800" b="1" dirty="0" smtClean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Constantia" panose="02030602050306030303" pitchFamily="18" charset="0"/>
              </a:rPr>
              <a:t>сельского поселения Локосово</a:t>
            </a:r>
            <a:endParaRPr lang="ru-RU" sz="6600" b="1" dirty="0">
              <a:ln w="22225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764394"/>
            <a:ext cx="7427168" cy="1395412"/>
          </a:xfrm>
        </p:spPr>
        <p:txBody>
          <a:bodyPr>
            <a:norm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defRPr/>
            </a:pPr>
            <a:r>
              <a:rPr lang="ru-RU" sz="5400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Constantia" panose="02030602050306030303" pitchFamily="18" charset="0"/>
              </a:rPr>
              <a:t>за </a:t>
            </a:r>
            <a:r>
              <a:rPr lang="ru-RU" sz="4800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Constantia" panose="02030602050306030303" pitchFamily="18" charset="0"/>
              </a:rPr>
              <a:t>2025</a:t>
            </a:r>
            <a:r>
              <a:rPr lang="ru-RU" sz="5400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Constantia" panose="02030602050306030303" pitchFamily="18" charset="0"/>
              </a:rPr>
              <a:t> год</a:t>
            </a:r>
            <a:endParaRPr lang="ru-RU" sz="5400" dirty="0">
              <a:ln>
                <a:solidFill>
                  <a:schemeClr val="tx1"/>
                </a:solidFill>
              </a:ln>
              <a:solidFill>
                <a:schemeClr val="accent1">
                  <a:lumMod val="50000"/>
                </a:schemeClr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Constantia" panose="02030602050306030303" pitchFamily="18" charset="0"/>
            </a:endParaRPr>
          </a:p>
        </p:txBody>
      </p:sp>
      <p:pic>
        <p:nvPicPr>
          <p:cNvPr id="50180" name="Picture 4" descr="http://www.lokosovo.ru/source/img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88640"/>
            <a:ext cx="952500" cy="1209676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749FB-ECDE-490C-B29A-4D30423B0C34}" type="slidenum">
              <a:rPr lang="ru-RU" altLang="ru-RU" smtClean="0"/>
              <a:pPr>
                <a:defRPr/>
              </a:pPr>
              <a:t>10</a:t>
            </a:fld>
            <a:endParaRPr lang="ru-RU" alt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428604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Анализ исполнения муниципальных программ сельского         поселения Локосово  за 2025 год  (тыс. руб.)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1" y="1286221"/>
          <a:ext cx="8712967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5329"/>
                <a:gridCol w="1759086"/>
                <a:gridCol w="2880320"/>
                <a:gridCol w="864096"/>
                <a:gridCol w="720080"/>
                <a:gridCol w="504056"/>
              </a:tblGrid>
              <a:tr h="3931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Наименование программы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Цели  Программы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Задачи Программы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Уточн                      план</a:t>
                      </a:r>
                    </a:p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всего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Испол-              нено             всего 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% исп.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97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99"/>
                          </a:solidFill>
                          <a:latin typeface="Times New Roman"/>
                        </a:rPr>
                        <a:t>Муниципальная программа сельского поселения Локосово "Предоставление иных межбюджетных трансфертов бюджету сельского поселения Локосово для финансового обеспечения переданных полномочий на 2023-2027 годы" муниципальной программы сельского поселения Локосово "Управление финансами в части передачи полномочий по решению вопросов местного значения в сельском поселении Локосово на 2023-2027 годы"</a:t>
                      </a:r>
                      <a:endParaRPr lang="ru-RU" sz="1100" b="0" i="0" u="none" strike="noStrike" dirty="0"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-360000" algn="ctr" defTabSz="68708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Эффективное исполнение полномочий органом местного самоуправления сельское поселение Локосово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полномочий органов местного самоуправления сельское поселение Локосово: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-повышение эффективности деятельности органов местного самоуправления;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-совершенствование работы по исполнению полномочий по решению вопросам местного значения.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1 304,8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1 304,8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3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7137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Муниципальная программа сельского поселения Локосово «Повышение эффективности осуществления деятельности (управления) в муниципальном образовании сельское поселение Локосово» на 2025-2027 годы</a:t>
                      </a:r>
                      <a:endParaRPr lang="ru-RU" sz="1100" b="0" i="0" u="none" strike="noStrike" dirty="0"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Эффективная реализация администрацией поселения, структурными подразделениями и муниципальными учреждениями администрации поселения полномочий по решению вопросов местного значения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anose="020B0600000101010101" pitchFamily="34" charset="-127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запланированных мероприятий по направлениям деятельности;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Повышение эффективности финансовой деятельности администрации поселения.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43 808,2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43 221,5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98,7%</a:t>
                      </a:r>
                      <a:endParaRPr lang="ru-RU" sz="13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429684" cy="107154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Анализ исполнения расходной части 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бюджета сельского поселения Локосово </a:t>
            </a: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за 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2025 год по </a:t>
            </a: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функциональной 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структуре </a:t>
            </a: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(тыс. рублей) </a:t>
            </a:r>
            <a:endParaRPr lang="ru-RU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34279330"/>
              </p:ext>
            </p:extLst>
          </p:nvPr>
        </p:nvGraphicFramePr>
        <p:xfrm>
          <a:off x="304800" y="1143000"/>
          <a:ext cx="8534401" cy="5129074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373579"/>
                <a:gridCol w="958438"/>
                <a:gridCol w="1548247"/>
                <a:gridCol w="1474520"/>
                <a:gridCol w="1179617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93600" marR="93600" marT="46789" marB="46789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</a:p>
                  </a:txBody>
                  <a:tcPr marL="93600" marR="93600" marT="46789" marB="46789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</a:p>
                  </a:txBody>
                  <a:tcPr marL="93600" marR="93600" marT="46789" marB="46789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Кассовый расход</a:t>
                      </a:r>
                    </a:p>
                  </a:txBody>
                  <a:tcPr marL="93600" marR="93600" marT="46789" marB="46789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</a:t>
                      </a:r>
                    </a:p>
                  </a:txBody>
                  <a:tcPr marL="93600" marR="93600" marT="46789" marB="46789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9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23 384,6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23 170,7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99,1%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0200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47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0300</a:t>
                      </a:r>
                    </a:p>
                  </a:txBody>
                  <a:tcPr marL="94143" marR="94143" marT="47060" marB="4706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6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0400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4 342,4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4 342,4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 – коммунальное хозяйство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0500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5 907,0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5 809,9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98,4%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27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0700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кинематография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0800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13 481,3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13 043,2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96,8%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88,9%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9 310,7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9 188,7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98,7%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06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1 304,8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1 304,8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64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4143" marR="94143" marT="47060" marB="4706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59 674,0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58 742,7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98,4%</a:t>
                      </a:r>
                    </a:p>
                    <a:p>
                      <a:pPr algn="ctr" fontAlgn="b"/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0190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202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Функциональная структура расходов бюджета сельского поселения Локосово за 2025 год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graphicFrame>
        <p:nvGraphicFramePr>
          <p:cNvPr id="30723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036710397"/>
              </p:ext>
            </p:extLst>
          </p:nvPr>
        </p:nvGraphicFramePr>
        <p:xfrm>
          <a:off x="2051050" y="1360488"/>
          <a:ext cx="5264150" cy="4913312"/>
        </p:xfrm>
        <a:graphic>
          <a:graphicData uri="http://schemas.openxmlformats.org/presentationml/2006/ole">
            <p:oleObj spid="_x0000_s40090" name="Worksheet" r:id="rId4" imgW="6388104" imgH="5962680" progId="Excel.Sheet.8">
              <p:embed/>
            </p:oleObj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201E1972-98FE-4D37-A58D-848CB91E963A}" type="slidenum">
              <a:rPr lang="ru-RU" altLang="ru-RU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12</a:t>
            </a:fld>
            <a:endParaRPr lang="ru-RU" altLang="ru-RU" sz="1400" dirty="0" smtClean="0">
              <a:latin typeface="Arial" panose="020B0604020202020204" pitchFamily="34" charset="0"/>
            </a:endParaRPr>
          </a:p>
        </p:txBody>
      </p:sp>
      <p:graphicFrame>
        <p:nvGraphicFramePr>
          <p:cNvPr id="40094" name="Object 158"/>
          <p:cNvGraphicFramePr>
            <a:graphicFrameLocks noGrp="1"/>
          </p:cNvGraphicFramePr>
          <p:nvPr/>
        </p:nvGraphicFramePr>
        <p:xfrm>
          <a:off x="428596" y="1285860"/>
          <a:ext cx="8045450" cy="8334375"/>
        </p:xfrm>
        <a:graphic>
          <a:graphicData uri="http://schemas.openxmlformats.org/presentationml/2006/ole">
            <p:oleObj spid="_x0000_s40094" name="Worksheet" r:id="rId5" imgW="5899163" imgH="5899140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321177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"/>
            <a:ext cx="8229600" cy="857231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000" b="1" dirty="0" smtClean="0">
                <a:solidFill>
                  <a:srgbClr val="E5F4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Экономическая структура расходов бюджета сельского поселения Локосово за 2025 год </a:t>
            </a:r>
            <a:endParaRPr lang="ru-RU" sz="2600" b="1" dirty="0" smtClean="0">
              <a:solidFill>
                <a:srgbClr val="E5F4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214282" y="857232"/>
          <a:ext cx="8643998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48A61D5C-3E2A-4986-AAB0-43661A352C08}" type="slidenum">
              <a:rPr lang="ru-RU" altLang="ru-RU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13</a:t>
            </a:fld>
            <a:endParaRPr lang="ru-RU" altLang="ru-RU" sz="14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"/>
            <a:ext cx="8429684" cy="128586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Constantia" panose="02030602050306030303" pitchFamily="18" charset="0"/>
              </a:rPr>
              <a:t>Экономическая структура исполнения планов финансово-хозяйственной деятельности </a:t>
            </a:r>
            <a:r>
              <a:rPr lang="ru-RU" sz="2800" b="1" u="sng" dirty="0" smtClean="0">
                <a:solidFill>
                  <a:schemeClr val="accent3">
                    <a:lumMod val="50000"/>
                  </a:schemeClr>
                </a:solidFill>
                <a:latin typeface="Constantia" panose="02030602050306030303" pitchFamily="18" charset="0"/>
              </a:rPr>
              <a:t>МБУК «Локосовский ЦДиТ»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anose="02030602050306030303" pitchFamily="18" charset="0"/>
              </a:rPr>
              <a:t> 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Constantia" panose="02030602050306030303" pitchFamily="18" charset="0"/>
              </a:rPr>
              <a:t>за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anose="02030602050306030303" pitchFamily="18" charset="0"/>
              </a:rPr>
              <a:t>2025год 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F8C24CA3-3A13-4325-B2EC-49384711185E}" type="slidenum">
              <a:rPr lang="ru-RU" altLang="ru-RU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14</a:t>
            </a:fld>
            <a:endParaRPr lang="ru-RU" altLang="ru-RU" sz="1400" dirty="0" smtClean="0">
              <a:latin typeface="Arial" panose="020B0604020202020204" pitchFamily="34" charset="0"/>
            </a:endParaRPr>
          </a:p>
        </p:txBody>
      </p:sp>
      <p:graphicFrame>
        <p:nvGraphicFramePr>
          <p:cNvPr id="36867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60264879"/>
              </p:ext>
            </p:extLst>
          </p:nvPr>
        </p:nvGraphicFramePr>
        <p:xfrm>
          <a:off x="433388" y="1790700"/>
          <a:ext cx="7604125" cy="6207125"/>
        </p:xfrm>
        <a:graphic>
          <a:graphicData uri="http://schemas.openxmlformats.org/presentationml/2006/ole">
            <p:oleObj spid="_x0000_s37031" name="Worksheet" r:id="rId4" imgW="5899163" imgH="5054580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72560" cy="857232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Указа Президента Российской Федерации от 07.05.2012 №597 «О мероприятиях по реализации государственной социальной политики»</a:t>
            </a: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39552" y="1484784"/>
          <a:ext cx="7848872" cy="4176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258"/>
                <a:gridCol w="1590814"/>
                <a:gridCol w="1594800"/>
              </a:tblGrid>
              <a:tr h="10737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Целевые показатели,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 установленные 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для ОМСУ Депкультуры Югры,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b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</a:b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с 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учётом мер по оптимизации расходов*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Отчёт 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2024год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 за 2025 год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209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latin typeface="Times New Roman"/>
                        </a:rPr>
                        <a:t>  - среднесписочная численность работников, человек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6,0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6,1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575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latin typeface="Times New Roman"/>
                        </a:rPr>
                        <a:t>  - средняя заработная плата,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70 229,2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83 994,6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234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latin typeface="Times New Roman"/>
                        </a:rPr>
                        <a:t>Расходы по фонду оплаты труда  с начислениями с учётом всех источников финансирования, тыс.руб.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6 608,8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7 866,70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916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- заработная плата, тыс.руб.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5 089,0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6 047,6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272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- начисления на оплату труда, тыс.руб.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1 519,8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1 819,10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9817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Достигнута средняя заработная плата работников учреждений  культуры </a:t>
                      </a:r>
                      <a:r>
                        <a:rPr lang="ru-RU" sz="1600" i="1" smtClean="0">
                          <a:latin typeface="Times New Roman" pitchFamily="18" charset="0"/>
                          <a:cs typeface="Times New Roman" pitchFamily="18" charset="0"/>
                        </a:rPr>
                        <a:t>84,0 тысячи </a:t>
                      </a:r>
                      <a:r>
                        <a:rPr lang="ru-RU" sz="16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рублей.</a:t>
                      </a:r>
                    </a:p>
                    <a:p>
                      <a:pPr algn="l" fontAlgn="ctr"/>
                      <a:endParaRPr lang="ru-RU" sz="1200" b="0" i="1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CC180-0261-41F3-850A-949A344498BB}" type="slidenum">
              <a:rPr lang="ru-RU" altLang="ru-RU" smtClean="0"/>
              <a:pPr>
                <a:defRPr/>
              </a:pPr>
              <a:t>15</a:t>
            </a:fld>
            <a:endParaRPr lang="ru-RU" alt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58246" cy="114300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Анализ исполнения бюджета </a:t>
            </a:r>
            <a:r>
              <a:rPr lang="ru-RU" sz="3200" b="1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сельского </a:t>
            </a:r>
            <a:r>
              <a:rPr lang="ru-RU" sz="2800" b="1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поселения</a:t>
            </a:r>
            <a:r>
              <a:rPr lang="ru-RU" sz="3200" b="1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Локосово за 2025 </a:t>
            </a:r>
            <a:r>
              <a:rPr lang="ru-RU" sz="32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2027 </a:t>
            </a:r>
            <a:r>
              <a:rPr lang="ru-RU" sz="32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годы</a:t>
            </a: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77784051"/>
              </p:ext>
            </p:extLst>
          </p:nvPr>
        </p:nvGraphicFramePr>
        <p:xfrm>
          <a:off x="381000" y="1285860"/>
          <a:ext cx="853440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2A658-A556-4510-B282-5F042E2BD61F}" type="slidenum">
              <a:rPr lang="ru-RU" altLang="ru-RU" smtClean="0"/>
              <a:pPr>
                <a:defRPr/>
              </a:pPr>
              <a:t>16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xmlns="" val="1767868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485188" cy="463708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 eaLnBrk="0" fontAlgn="base" hangingPunct="0">
              <a:spcAft>
                <a:spcPct val="0"/>
              </a:spcAft>
              <a:defRPr/>
            </a:pP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информация для граждан</a:t>
            </a:r>
            <a:b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За получением дополнительной информации просим обращаться в АДМИНИСТРАЦИЮ СЕЛЬСКОГО ПОСЕЛЕНИЯ ЛОКОСОВО</a:t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Адрес: ул. ЗАВОДСКАЯ, д.5, С.П. ЛОКОСОВО, Ханты-Мансийский автономный округ - Югра, Тюменская область, 628454 </a:t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Телефоны: </a:t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8(3462) 550-548 - приёмная </a:t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E-mail: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lokosovoadm@mail.ru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Адрес сайта: 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http://www.lokosovo.ru/deyatelnost/byudzhet-i-finansy.php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Время работы: вт-пт с 9</a:t>
            </a:r>
            <a:r>
              <a:rPr lang="ru-RU" sz="1800" b="1" i="1" baseline="30000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smtClean="0">
                <a:latin typeface="Times New Roman" pitchFamily="18" charset="0"/>
                <a:cs typeface="Times New Roman" pitchFamily="18" charset="0"/>
              </a:rPr>
              <a:t>до 17</a:t>
            </a:r>
            <a:r>
              <a:rPr lang="ru-RU" sz="1800" b="1" i="1" baseline="3000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(перерыв с 13</a:t>
            </a:r>
            <a:r>
              <a:rPr lang="ru-RU" sz="1800" b="1" i="1" baseline="30000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до 14</a:t>
            </a:r>
            <a:r>
              <a:rPr lang="ru-RU" sz="1800" b="1" i="1" baseline="30000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),</a:t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в понедельник с 9</a:t>
            </a:r>
            <a:r>
              <a:rPr lang="ru-RU" sz="1800" b="1" i="1" baseline="30000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до 18</a:t>
            </a:r>
            <a:r>
              <a:rPr lang="ru-RU" sz="1800" b="1" i="1" baseline="30000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сб-вс выходной </a:t>
            </a:r>
            <a:r>
              <a:rPr lang="ru-RU" sz="21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1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100" b="1" i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85728"/>
            <a:ext cx="8477280" cy="13573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Бюджет сельского поселения Локосово</a:t>
            </a: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      2025 год 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(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тыс. руб.)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01267976"/>
              </p:ext>
            </p:extLst>
          </p:nvPr>
        </p:nvGraphicFramePr>
        <p:xfrm>
          <a:off x="304800" y="1643050"/>
          <a:ext cx="8610600" cy="4790513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0800000">
                    <a:prstClr val="black">
                      <a:alpha val="49000"/>
                    </a:prstClr>
                  </a:innerShdw>
                </a:effectLst>
                <a:tableStyleId>{5C22544A-7EE6-4342-B048-85BDC9FD1C3A}</a:tableStyleId>
              </a:tblPr>
              <a:tblGrid>
                <a:gridCol w="2537052"/>
                <a:gridCol w="2075770"/>
                <a:gridCol w="1998889"/>
                <a:gridCol w="1998889"/>
              </a:tblGrid>
              <a:tr h="1670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</a:txBody>
                  <a:tcPr marL="93600" marR="93600" marT="46800" marB="46800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Утверждено решением Совета депутатов</a:t>
                      </a:r>
                    </a:p>
                  </a:txBody>
                  <a:tcPr marL="93600" marR="93600" marT="46800" marB="46800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Уточнённый план</a:t>
                      </a:r>
                    </a:p>
                  </a:txBody>
                  <a:tcPr marL="51435" marR="51435" marT="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51435" marR="51435" marT="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9071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ДОХОДЫ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53 177,8</a:t>
                      </a: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55 873,1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52 447,2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0310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53 177,8</a:t>
                      </a: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59 674,0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51 015,4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18139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"-", профицит "+"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-3 800,9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1 431,8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5897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28604"/>
            <a:ext cx="8389596" cy="192084"/>
          </a:xfrm>
          <a:effectLst>
            <a:glow rad="63500">
              <a:schemeClr val="accent1"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0563C1"/>
                </a:solidFill>
                <a:latin typeface="+mn-lt"/>
              </a:rPr>
              <a:t/>
            </a:r>
            <a:br>
              <a:rPr lang="ru-RU" sz="2400" dirty="0">
                <a:solidFill>
                  <a:srgbClr val="0563C1"/>
                </a:solidFill>
                <a:latin typeface="+mn-lt"/>
              </a:rPr>
            </a:br>
            <a:r>
              <a:rPr lang="ru-RU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Исполнение доходной части бюджета сельского поселения Локосово з</a:t>
            </a:r>
            <a:r>
              <a:rPr lang="ru-RU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а 2025 год  (тыс. руб.)</a:t>
            </a:r>
            <a:endParaRPr lang="ru-RU" sz="4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49122013"/>
              </p:ext>
            </p:extLst>
          </p:nvPr>
        </p:nvGraphicFramePr>
        <p:xfrm>
          <a:off x="357155" y="730642"/>
          <a:ext cx="8501124" cy="5922942"/>
        </p:xfrm>
        <a:graphic>
          <a:graphicData uri="http://schemas.openxmlformats.org/drawingml/2006/table">
            <a:tbl>
              <a:tblPr firstRow="1" bandRow="1">
                <a:effectLst>
                  <a:reflection endPos="0" dir="5400000" sy="-100000" algn="bl" rotWithShape="0"/>
                </a:effectLst>
                <a:tableStyleId>{5C22544A-7EE6-4342-B048-85BDC9FD1C3A}</a:tableStyleId>
              </a:tblPr>
              <a:tblGrid>
                <a:gridCol w="3134725"/>
                <a:gridCol w="1222996"/>
                <a:gridCol w="1143008"/>
                <a:gridCol w="1268838"/>
                <a:gridCol w="1731557"/>
              </a:tblGrid>
              <a:tr h="7858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 дохода</a:t>
                      </a:r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Первона-чальный план</a:t>
                      </a:r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563C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Уточнённый план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Исполнено</a:t>
                      </a:r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исполнения к </a:t>
                      </a:r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уточненному  плану</a:t>
                      </a:r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410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9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ИТОГО ДОХОДОВ</a:t>
                      </a: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53 177,8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563C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55 873,1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56 956,1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101,9%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52181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0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9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НАЛОГОВЫЕ ДОХОДЫ</a:t>
                      </a: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8 267,1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563C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9 364,0</a:t>
                      </a:r>
                      <a:endParaRPr lang="ru-RU" sz="11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10 939,9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116,8%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979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том числе: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3 790,4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4 887,3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5 439,7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111,3%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657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Налоги на товары</a:t>
                      </a:r>
                      <a:r>
                        <a:rPr lang="ru-RU" sz="1100" b="0" i="0" u="none" strike="noStrike" baseline="0" dirty="0" smtClean="0">
                          <a:effectLst/>
                          <a:latin typeface="Times New Roman"/>
                        </a:rPr>
                        <a:t> (работы, услуги) реализуемые </a:t>
                      </a:r>
                      <a:br>
                        <a:rPr lang="ru-RU" sz="1100" b="0" i="0" u="none" strike="noStrike" baseline="0" dirty="0" smtClean="0"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baseline="0" dirty="0" smtClean="0">
                          <a:effectLst/>
                          <a:latin typeface="Times New Roman"/>
                        </a:rPr>
                        <a:t>на территории Российской Федерации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3 769,7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3 769,7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3 774,1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100,1%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691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Налоги на имущество</a:t>
                      </a: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703,5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703,5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1 390,1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197,6%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721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563C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том числе: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74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563C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 на имущество физических лиц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533,0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533,0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1 135,1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213,0%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652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Транспортный налог</a:t>
                      </a:r>
                      <a:r>
                        <a:rPr lang="ru-RU" sz="1000" b="0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 организаций</a:t>
                      </a:r>
                      <a:endParaRPr lang="ru-RU" sz="1000" b="0" kern="120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1,9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1,9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2,5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0,2%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652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Транспортный налог с физических лиц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69,7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69,7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75,6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131,6%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652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Земельный налог с организаций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60,5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60,5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117,1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193,6%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9764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Земельный налог с физических лиц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38,4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38,4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57,7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150,3%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2096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kern="120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3,5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3,5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2,1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60,0%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3628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8915400" cy="785818"/>
          </a:xfrm>
        </p:spPr>
        <p:txBody>
          <a:bodyPr anchorCtr="0">
            <a:norm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Исполнение доходной части бюджета </a:t>
            </a:r>
            <a:r>
              <a:rPr lang="ru-RU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сельского поселения Локосово  за 2025 </a:t>
            </a:r>
            <a:r>
              <a:rPr lang="ru-RU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год  (тыс. руб</a:t>
            </a:r>
            <a:r>
              <a:rPr lang="ru-RU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.)</a:t>
            </a:r>
            <a:r>
              <a:rPr lang="ru-RU" sz="700" dirty="0" smtClean="0"/>
              <a:t>                                                                                                                                                                   </a:t>
            </a:r>
            <a:endParaRPr lang="ru-RU" sz="1400" dirty="0" smtClean="0"/>
          </a:p>
        </p:txBody>
      </p:sp>
      <p:sp>
        <p:nvSpPr>
          <p:cNvPr id="9221" name="TextBox 2"/>
          <p:cNvSpPr txBox="1">
            <a:spLocks noChangeArrowheads="1"/>
          </p:cNvSpPr>
          <p:nvPr/>
        </p:nvSpPr>
        <p:spPr bwMode="auto">
          <a:xfrm>
            <a:off x="609600" y="2438400"/>
            <a:ext cx="6705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16798358"/>
              </p:ext>
            </p:extLst>
          </p:nvPr>
        </p:nvGraphicFramePr>
        <p:xfrm>
          <a:off x="142844" y="928670"/>
          <a:ext cx="8572559" cy="7190789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0800000">
                    <a:prstClr val="black">
                      <a:alpha val="49000"/>
                    </a:prstClr>
                  </a:innerShdw>
                  <a:reflection endPos="0" dir="5400000" sy="-100000" algn="bl" rotWithShape="0"/>
                </a:effectLst>
                <a:tableStyleId>{5C22544A-7EE6-4342-B048-85BDC9FD1C3A}</a:tableStyleId>
              </a:tblPr>
              <a:tblGrid>
                <a:gridCol w="2988996"/>
                <a:gridCol w="1299902"/>
                <a:gridCol w="1324041"/>
                <a:gridCol w="1157476"/>
                <a:gridCol w="1802144"/>
              </a:tblGrid>
              <a:tr h="511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 дохода</a:t>
                      </a:r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Первона-чальный план</a:t>
                      </a:r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563C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Уточнён ный план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Исполнено</a:t>
                      </a:r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563C1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исполнения к </a:t>
                      </a:r>
                      <a:endParaRPr lang="ru-RU" sz="2800" dirty="0"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уточненному  плану</a:t>
                      </a:r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38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9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НЕНАЛОГОВЫЕ ДОХОДЫ</a:t>
                      </a: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487,9</a:t>
                      </a:r>
                      <a:endParaRPr kumimoji="0" lang="ru-RU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293,7</a:t>
                      </a:r>
                      <a:endParaRPr kumimoji="0" lang="ru-RU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336,1</a:t>
                      </a:r>
                      <a:endParaRPr kumimoji="0" lang="ru-RU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119,9%</a:t>
                      </a:r>
                      <a:endParaRPr kumimoji="0" lang="ru-RU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2" marR="91432" marT="45715" marB="45715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5242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сдачи в аренду имущества, находящегося в оперативном управлении органов управления сельских поселений и созданных ими учреждений (за исключением имущества муниципальных бюджетных и автономных учреждений)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47,3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5242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сдачи в аренду имущества, составляющего казну сельского поселения ( за исключением земельных участков)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460,4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460,4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231,9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50,4%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5242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Прочие доходы от оказания платных услуг (работ) получателями средств бюджетов сельских поселений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6,0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22,3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47,5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213,0%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5242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Прочие доходы от компенсации затрат бюджетов сельских поселений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3,7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3,7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355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Штрафы, санкции, возмещение ущерба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1,5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1,5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0,7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46,7%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355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Инициативные платежи, зачисляемые в бюджеты сельских поселений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100%</a:t>
                      </a: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3468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44 422,8</a:t>
                      </a:r>
                      <a:endParaRPr kumimoji="0" lang="ru-RU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46 016,2</a:t>
                      </a:r>
                      <a:endParaRPr kumimoji="0" lang="ru-RU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46 016,2</a:t>
                      </a:r>
                      <a:endParaRPr kumimoji="0" lang="ru-RU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100,0%</a:t>
                      </a:r>
                      <a:endParaRPr kumimoji="0" lang="ru-RU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979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bg1"/>
                    </a:solidFill>
                  </a:tcPr>
                </a:tc>
              </a:tr>
              <a:tr h="35865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Дотации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11 380,7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11 375,7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11 375,7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221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342,6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345,0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345,0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851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Иные МБТ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32 699,5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34 209,4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34 209,4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4140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Прочие безвозмездные</a:t>
                      </a:r>
                      <a:r>
                        <a:rPr lang="ru-RU" sz="1000" b="0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поступления от государственных муниципальных организаций</a:t>
                      </a:r>
                      <a:endParaRPr lang="ru-RU" sz="1000" b="0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4140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Прочие безвозмездные</a:t>
                      </a:r>
                      <a:r>
                        <a:rPr lang="ru-RU" sz="1000" b="0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поступления от негосударственных организаций в бюджеты сельских поселений</a:t>
                      </a:r>
                      <a:endParaRPr lang="ru-RU" sz="1000" b="0" kern="1200" noProof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190,0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190,0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4140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noProof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Остальные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-103,9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-103,9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43619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4175" y="329406"/>
            <a:ext cx="8229600" cy="1139825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Структура доходной части бюджета сельского поселения Локосово за 2025 год</a:t>
            </a:r>
          </a:p>
        </p:txBody>
      </p:sp>
      <p:graphicFrame>
        <p:nvGraphicFramePr>
          <p:cNvPr id="22532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85193000"/>
              </p:ext>
            </p:extLst>
          </p:nvPr>
        </p:nvGraphicFramePr>
        <p:xfrm>
          <a:off x="2111375" y="2366963"/>
          <a:ext cx="4648200" cy="1814512"/>
        </p:xfrm>
        <a:graphic>
          <a:graphicData uri="http://schemas.openxmlformats.org/presentationml/2006/ole">
            <p:oleObj spid="_x0000_s38046" name="Worksheet" r:id="rId4" imgW="3708385" imgH="1447740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12293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04801"/>
            <a:ext cx="8458200" cy="914400"/>
          </a:xfrm>
          <a:effectLst>
            <a:glow rad="63500">
              <a:schemeClr val="accent1"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ru-RU" sz="2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Сведения об </a:t>
            </a:r>
            <a:r>
              <a:rPr lang="ru-RU" sz="2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объёме </a:t>
            </a:r>
            <a:r>
              <a:rPr lang="ru-RU" sz="2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муниципального долга </a:t>
            </a:r>
            <a:r>
              <a:rPr lang="ru-RU" sz="2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сельского поселения Локосово </a:t>
            </a:r>
            <a:r>
              <a:rPr lang="ru-RU" sz="2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на начало и конец  </a:t>
            </a:r>
            <a:r>
              <a:rPr lang="ru-RU" sz="2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2025 </a:t>
            </a:r>
            <a:r>
              <a:rPr lang="ru-RU" sz="2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года </a:t>
            </a:r>
            <a:r>
              <a:rPr lang="ru-RU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(тыс</a:t>
            </a:r>
            <a:r>
              <a:rPr lang="ru-RU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.)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00881580"/>
              </p:ext>
            </p:extLst>
          </p:nvPr>
        </p:nvGraphicFramePr>
        <p:xfrm>
          <a:off x="228600" y="1643050"/>
          <a:ext cx="8686800" cy="3714776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0800000">
                    <a:prstClr val="black">
                      <a:alpha val="49000"/>
                    </a:prstClr>
                  </a:innerShdw>
                </a:effectLst>
                <a:tableStyleId>{5C22544A-7EE6-4342-B048-85BDC9FD1C3A}</a:tableStyleId>
              </a:tblPr>
              <a:tblGrid>
                <a:gridCol w="2819400"/>
                <a:gridCol w="1447800"/>
                <a:gridCol w="1394732"/>
                <a:gridCol w="1512434"/>
                <a:gridCol w="1512434"/>
              </a:tblGrid>
              <a:tr h="19676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</a:txBody>
                  <a:tcPr marL="93600" marR="93600" marT="46800" marB="46800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состоянию на 01.01.2025</a:t>
                      </a:r>
                    </a:p>
                  </a:txBody>
                  <a:tcPr marL="93600" marR="93600" marT="46800" marB="46800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состоянию на 31.12.2025</a:t>
                      </a:r>
                    </a:p>
                  </a:txBody>
                  <a:tcPr marL="51435" marR="51435" marT="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Верхний предел муниципаль -ного долга на 01.01.2026</a:t>
                      </a:r>
                    </a:p>
                  </a:txBody>
                  <a:tcPr marL="51435" marR="51435" marT="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Предельный объём муниципаль -ного долга на 01.01.2026</a:t>
                      </a:r>
                    </a:p>
                  </a:txBody>
                  <a:tcPr marL="51435" marR="51435" marT="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90047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Муниципальные гарантии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4666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Сумма муниципального долга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3600" marR="93600" marT="46800" marB="4680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3600" marR="93600" marT="46800" marB="46800" anchor="ctr" horzOverflow="overflow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408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929718" cy="5334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Анализ</a:t>
            </a:r>
            <a:r>
              <a:rPr lang="ru-RU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исполнения муниципальных программ </a:t>
            </a: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сельского поселения Локосово  за 2025 </a:t>
            </a:r>
            <a:r>
              <a:rPr lang="ru-RU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год  (тыс. руб.)</a:t>
            </a:r>
            <a:endParaRPr lang="ru-RU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33795043"/>
              </p:ext>
            </p:extLst>
          </p:nvPr>
        </p:nvGraphicFramePr>
        <p:xfrm>
          <a:off x="142842" y="928670"/>
          <a:ext cx="8858314" cy="535785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785951"/>
                <a:gridCol w="1419071"/>
                <a:gridCol w="2808312"/>
                <a:gridCol w="936104"/>
                <a:gridCol w="936104"/>
                <a:gridCol w="972772"/>
              </a:tblGrid>
              <a:tr h="6429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</a:b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программы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Цели Программы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Задачи Программы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Уточн                      план</a:t>
                      </a:r>
                    </a:p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Испол-              нено             всего 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% исп.</a:t>
                      </a:r>
                    </a:p>
                  </a:txBody>
                  <a:tcPr marL="0" marR="0" marT="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714908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Муниципальная программа сельского поселения Локосово «Обеспечение первичных мер пожарной безопасности на территории сельского поселения Локосово на 2024 - 2026годы»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indent="-342900" algn="ctr" fontAlgn="b">
                        <a:buNone/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1. Усиление работы по предупреждению пожаров и гибели людей, активизация работы среди населения по предупреждению пожаров в жилом секторе, особенно среди лиц злоупотребляющих алкоголем и неблагополучных семей, состоящих на учете;</a:t>
                      </a:r>
                    </a:p>
                    <a:p>
                      <a:pPr marL="342900" indent="-342900" algn="ctr" fontAlgn="b">
                        <a:buNone/>
                      </a:pP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3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 У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крепление законности в части привлечения к административной ответственности нарушителей противопожарных норм и правил, частного сектора, также садоводческих обществ.</a:t>
                      </a:r>
                    </a:p>
                    <a:p>
                      <a:pPr algn="ctr" fontAlgn="b"/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813,7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813,7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2118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42853"/>
            <a:ext cx="7886700" cy="7143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Анализ исполнения муниципальных программ сельского поселения Локосово  за 2025 год  (тыс. руб.)</a:t>
            </a:r>
            <a:endParaRPr lang="ru-RU" sz="20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23528" y="857233"/>
          <a:ext cx="8534752" cy="5649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715"/>
                <a:gridCol w="2089258"/>
                <a:gridCol w="3025822"/>
                <a:gridCol w="504304"/>
                <a:gridCol w="576347"/>
                <a:gridCol w="504306"/>
              </a:tblGrid>
              <a:tr h="4892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Наименование программы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Цели Программы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Задачи Программы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Уточн                      план</a:t>
                      </a:r>
                    </a:p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всего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Испол-              нено             всего 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% исп.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786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Муниципальная программа сельского поселения Локосово «Профилактика правонарушений в сфере охраны общественного порядка на территории сельского поселения Локосово на 2024 - 2026 год»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indent="-360000" algn="ctr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Повышение эффективности системы социальной </a:t>
                      </a:r>
                      <a:r>
                        <a:rPr lang="ru-RU" sz="1200" b="0" i="0" u="none" strike="noStrike" spc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профилактики </a:t>
                      </a: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правонарушений и преступлений, </a:t>
                      </a:r>
                      <a:r>
                        <a:rPr lang="ru-RU" sz="1200" b="0" i="0" u="none" strike="noStrike" spc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способствующей </a:t>
                      </a: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укреплению общественной безопасности на </a:t>
                      </a:r>
                      <a:r>
                        <a:rPr lang="ru-RU" sz="1200" b="0" i="0" u="none" strike="noStrike" spc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территории сельского поселения Локосово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-444500" algn="ctr">
                        <a:lnSpc>
                          <a:spcPts val="1345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AutoNum type="arabicPeriod"/>
                        <a:tabLst>
                          <a:tab pos="878205" algn="l"/>
                        </a:tabLst>
                      </a:pPr>
                      <a:r>
                        <a:rPr lang="ru-RU" sz="1200" b="0" i="0" u="none" strike="noStrike" spc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Создание </a:t>
                      </a: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совершенствование условий для  обеспечения общественного порядка, в том числе с участием </a:t>
                      </a:r>
                      <a:r>
                        <a:rPr lang="ru-RU" sz="1200" b="0" i="0" u="none" strike="noStrike" spc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граждан.</a:t>
                      </a:r>
                    </a:p>
                    <a:p>
                      <a:pPr indent="-444500" algn="ctr">
                        <a:lnSpc>
                          <a:spcPts val="1345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None/>
                        <a:tabLst>
                          <a:tab pos="878205" algn="l"/>
                        </a:tabLst>
                      </a:pPr>
                      <a:r>
                        <a:rPr lang="ru-RU" sz="1200" b="0" i="0" u="none" strike="noStrike" spc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 Совершенствование механизмов </a:t>
                      </a: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эффективного субъектов профилактики правонарушений с лицами, участвующими  профилактике правонарушений, по вопросам профилактики правонарушений.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32,2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32,2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3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322481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Муниципальная программа сельского поселения Локосово «Развитие муниципальной службы в сельском поселении Локосово на 2023-2025 годы»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Создание современной и эффективной муниципальной службы муниципального образования сельское поселение Локосово, ориентированной на приоритеты развития муниципального образования, с учётом интересов населения, позитивности имиджа муниципальных служащих, конкурентоспособности, и направленной на результативную деятельность муниципальных служащих по обеспечению полномочий органов местного самоуправления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совершенствование правовых механизмов профессиональной служебной деятельности муниципальных служащих;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совершенствование работы, направленной на применение мер по предупреждению коррупции и борьбе с ней на муниципальной службе;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внедрение эффективных технологий и современных методов кадровой работы в органах местного самоуправления;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формирование корпоративной культуры и позитивного имиджа муниципального служащего сельского поселения Локосово;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создание условий для профессионального роста муниципальных служащих.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52,5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52,5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3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CC180-0261-41F3-850A-949A344498BB}" type="slidenum">
              <a:rPr lang="ru-RU" altLang="ru-RU" smtClean="0"/>
              <a:pPr>
                <a:defRPr/>
              </a:pPr>
              <a:t>8</a:t>
            </a:fld>
            <a:endParaRPr lang="ru-RU" alt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Анализ исполнения муниципальных программ сельского         поселения Локосово  за 2023 год  (тыс. руб.)</a:t>
            </a:r>
            <a:endParaRPr lang="ru-RU" sz="2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</p:nvPr>
        </p:nvGraphicFramePr>
        <p:xfrm>
          <a:off x="395537" y="1071546"/>
          <a:ext cx="8534184" cy="5617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147"/>
                <a:gridCol w="2089258"/>
                <a:gridCol w="3025822"/>
                <a:gridCol w="627657"/>
                <a:gridCol w="642942"/>
                <a:gridCol w="314358"/>
              </a:tblGrid>
              <a:tr h="4892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Наименование программы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Цели Программы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Задачи Программы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Уточн                      план</a:t>
                      </a:r>
                    </a:p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всего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Испол-              нено             всего 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Gulim" panose="020B0600000101010101" pitchFamily="34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Gulim" panose="020B0600000101010101" pitchFamily="34" charset="-127"/>
                          <a:cs typeface="Arial" pitchFamily="34" charset="0"/>
                        </a:rPr>
                        <a:t>% исп.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786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99"/>
                          </a:solidFill>
                          <a:latin typeface="Times New Roman"/>
                        </a:rPr>
                        <a:t>Муниципальная программа сельского поселения Локосово «Развитие, совершенствование сети автомобильных дорог общего пользования местного значения в сельском поселении Локосово на 2023-2027 годы»</a:t>
                      </a:r>
                      <a:endParaRPr lang="ru-RU" sz="1100" b="0" i="0" u="none" strike="noStrike" dirty="0"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indent="-360000" algn="ctr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условий для сохранности и улучшения качества автомобильных дорог общего пользования местного значения в сельском поселении Локосово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1.Совершенствование условий для безопасности дорожного движения на автомобильных дорогах общего пользования местного значения, пешеходных дорожек, тротуаров поселения.</a:t>
                      </a:r>
                    </a:p>
                    <a:p>
                      <a:pPr lvl="0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2.Создание условий для содержания автомобильных дорогах общего пользования местного значения в соответствии с действующим законодательством и за счет бюджета сельского поселения Локосово.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3.Актуализация комплексной схемы организации дорожного движения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4 326,6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4 326,6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3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322481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99"/>
                          </a:solidFill>
                          <a:latin typeface="Times New Roman"/>
                        </a:rPr>
                        <a:t>Муниципальная программа сельского поселения Локосово «Благоустройство территории сельского поселения Локосово на 2023-2027 годы»</a:t>
                      </a:r>
                      <a:endParaRPr lang="ru-RU" sz="1100" b="0" i="0" u="none" strike="noStrike" dirty="0"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благоприятной и комфортной среды жизнедеятельности граждан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anose="020B0600000101010101" pitchFamily="34" charset="-127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1.Содержание детских игровых площадок, сохранение количества детских площадок.</a:t>
                      </a:r>
                    </a:p>
                    <a:p>
                      <a:pPr lvl="0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2.Содержание мест накопления ТКО.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Устройство новых объектов благоустройства. 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Оформление и содержание объектов для празднования Нового года.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Обновление объектов благоустройства, оборудования детских игровых площадок. 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Содержание и модернизация уличного освещения на территории поселения.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5 704,0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5 607,4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98,3%</a:t>
                      </a:r>
                      <a:endParaRPr lang="ru-RU" sz="13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A3E755-51C7-4424-A70F-7AE241F5B3C8}" type="slidenum">
              <a:rPr lang="ru-RU" altLang="ru-RU" smtClean="0"/>
              <a:pPr>
                <a:defRPr/>
              </a:pPr>
              <a:t>9</a:t>
            </a:fld>
            <a:endParaRPr lang="ru-RU" alt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17874</TotalTime>
  <Words>1535</Words>
  <Application>Microsoft Office PowerPoint</Application>
  <PresentationFormat>Экран (4:3)</PresentationFormat>
  <Paragraphs>371</Paragraphs>
  <Slides>17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Поток</vt:lpstr>
      <vt:lpstr>Лист Microsoft Office Excel 97-2003</vt:lpstr>
      <vt:lpstr>Worksheet</vt:lpstr>
      <vt:lpstr> Исполнение бюджета сельского поселения Локосово</vt:lpstr>
      <vt:lpstr>Бюджет сельского поселения Локосово        2025 год (тыс. руб.)</vt:lpstr>
      <vt:lpstr> Исполнение доходной части бюджета сельского поселения Локосово за 2025 год  (тыс. руб.)</vt:lpstr>
      <vt:lpstr>Исполнение доходной части бюджета сельского поселения Локосово  за 2025 год  (тыс. руб.)                                                                                                                                                                   </vt:lpstr>
      <vt:lpstr>Структура доходной части бюджета сельского поселения Локосово за 2025 год</vt:lpstr>
      <vt:lpstr>Сведения об объёме муниципального долга сельского поселения Локосово на начало и конец  2025 года (тыс. руб.)</vt:lpstr>
      <vt:lpstr>Анализ исполнения муниципальных программ сельского поселения Локосово  за 2025 год  (тыс. руб.)</vt:lpstr>
      <vt:lpstr>Анализ исполнения муниципальных программ сельского поселения Локосово  за 2025 год  (тыс. руб.)</vt:lpstr>
      <vt:lpstr>Анализ исполнения муниципальных программ сельского         поселения Локосово  за 2023 год  (тыс. руб.)</vt:lpstr>
      <vt:lpstr>Слайд 10</vt:lpstr>
      <vt:lpstr>Анализ исполнения расходной части бюджета сельского поселения Локосово за 2025 год по функциональной структуре (тыс. рублей) </vt:lpstr>
      <vt:lpstr>Функциональная структура расходов бюджета сельского поселения Локосово за 2025 год</vt:lpstr>
      <vt:lpstr>Экономическая структура расходов бюджета сельского поселения Локосово за 2025 год </vt:lpstr>
      <vt:lpstr>Экономическая структура исполнения планов финансово-хозяйственной деятельности МБУК «Локосовский ЦДиТ» за 2025год </vt:lpstr>
      <vt:lpstr>Реализация Указа Президента Российской Федерации от 07.05.2012 №597 «О мероприятиях по реализации государственной социальной политики»</vt:lpstr>
      <vt:lpstr>Анализ исполнения бюджета сельского поселения Локосово за 2025 – 2027 годы</vt:lpstr>
      <vt:lpstr>Контактная информация для граждан  За получением дополнительной информации просим обращаться в АДМИНИСТРАЦИЮ СЕЛЬСКОГО ПОСЕЛЕНИЯ ЛОКОСОВО Адрес: ул. ЗАВОДСКАЯ, д.5, С.П. ЛОКОСОВО, Ханты-Мансийский автономный округ - Югра, Тюменская область, 628454  Телефоны:  8(3462) 550-548 - приёмная  E-mail: lokosovoadm@mail.ru Адрес сайта: http://www.lokosovo.ru/deyatelnost/byudzhet-i-finansy.php  Время работы: вт-пт с 900 до 1700 (перерыв с 1300 до 1400), в понедельник с 900 до 1800  сб-вс выходной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Маслова Екатерина Геннадьевна</dc:creator>
  <cp:lastModifiedBy>Бугалтер</cp:lastModifiedBy>
  <cp:revision>939</cp:revision>
  <cp:lastPrinted>2018-04-26T05:56:16Z</cp:lastPrinted>
  <dcterms:created xsi:type="dcterms:W3CDTF">1601-01-01T00:00:00Z</dcterms:created>
  <dcterms:modified xsi:type="dcterms:W3CDTF">2026-05-27T10:50:53Z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